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0" r:id="rId1"/>
  </p:sldMasterIdLst>
  <p:notesMasterIdLst>
    <p:notesMasterId r:id="rId44"/>
  </p:notesMasterIdLst>
  <p:handoutMasterIdLst>
    <p:handoutMasterId r:id="rId45"/>
  </p:handoutMasterIdLst>
  <p:sldIdLst>
    <p:sldId id="360" r:id="rId2"/>
    <p:sldId id="285" r:id="rId3"/>
    <p:sldId id="390" r:id="rId4"/>
    <p:sldId id="391" r:id="rId5"/>
    <p:sldId id="393" r:id="rId6"/>
    <p:sldId id="338" r:id="rId7"/>
    <p:sldId id="288" r:id="rId8"/>
    <p:sldId id="362" r:id="rId9"/>
    <p:sldId id="401" r:id="rId10"/>
    <p:sldId id="296" r:id="rId11"/>
    <p:sldId id="289" r:id="rId12"/>
    <p:sldId id="387" r:id="rId13"/>
    <p:sldId id="369" r:id="rId14"/>
    <p:sldId id="332" r:id="rId15"/>
    <p:sldId id="370" r:id="rId16"/>
    <p:sldId id="316" r:id="rId17"/>
    <p:sldId id="394" r:id="rId18"/>
    <p:sldId id="396" r:id="rId19"/>
    <p:sldId id="352" r:id="rId20"/>
    <p:sldId id="395" r:id="rId21"/>
    <p:sldId id="397" r:id="rId22"/>
    <p:sldId id="398" r:id="rId23"/>
    <p:sldId id="371" r:id="rId24"/>
    <p:sldId id="399" r:id="rId25"/>
    <p:sldId id="375" r:id="rId26"/>
    <p:sldId id="388" r:id="rId27"/>
    <p:sldId id="374" r:id="rId28"/>
    <p:sldId id="377" r:id="rId29"/>
    <p:sldId id="378" r:id="rId30"/>
    <p:sldId id="379" r:id="rId31"/>
    <p:sldId id="380" r:id="rId32"/>
    <p:sldId id="381" r:id="rId33"/>
    <p:sldId id="318" r:id="rId34"/>
    <p:sldId id="300" r:id="rId35"/>
    <p:sldId id="304" r:id="rId36"/>
    <p:sldId id="400" r:id="rId37"/>
    <p:sldId id="305" r:id="rId38"/>
    <p:sldId id="363" r:id="rId39"/>
    <p:sldId id="382" r:id="rId40"/>
    <p:sldId id="383" r:id="rId41"/>
    <p:sldId id="312" r:id="rId42"/>
    <p:sldId id="282" r:id="rId43"/>
  </p:sldIdLst>
  <p:sldSz cx="9144000" cy="6858000" type="screen4x3"/>
  <p:notesSz cx="7010400" cy="9296400"/>
  <p:embeddedFontLst>
    <p:embeddedFont>
      <p:font typeface="ＭＳ Ｐゴシック" panose="020B0600070205080204" pitchFamily="34" charset="-128"/>
      <p:regular r:id="rId46"/>
    </p:embeddedFont>
    <p:embeddedFont>
      <p:font typeface="Estrangelo Edessa" panose="03080600000000000000" pitchFamily="66" charset="0"/>
      <p:regular r:id="rId47"/>
    </p:embeddedFont>
    <p:embeddedFont>
      <p:font typeface="Franklin Gothic Medium" panose="020B0603020102020204" pitchFamily="34" charset="0"/>
      <p:regular r:id="rId48"/>
      <p:italic r:id="rId49"/>
    </p:embeddedFont>
    <p:embeddedFont>
      <p:font typeface="Franklin Gothic Book" panose="020B0503020102020204" pitchFamily="34" charset="0"/>
      <p:regular r:id="rId50"/>
      <p:italic r:id="rId51"/>
    </p:embeddedFont>
    <p:embeddedFont>
      <p:font typeface="Tunga" panose="020B0502040204020203" pitchFamily="34" charset="0"/>
      <p:regular r:id="rId52"/>
      <p:bold r:id="rId5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9090"/>
    <a:srgbClr val="D21A21"/>
    <a:srgbClr val="FF8000"/>
    <a:srgbClr val="C71A21"/>
    <a:srgbClr val="A21A21"/>
    <a:srgbClr val="B61A21"/>
    <a:srgbClr val="FFA622"/>
    <a:srgbClr val="901818"/>
    <a:srgbClr val="903419"/>
    <a:srgbClr val="401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4686" autoAdjust="0"/>
  </p:normalViewPr>
  <p:slideViewPr>
    <p:cSldViewPr snapToGrid="0">
      <p:cViewPr>
        <p:scale>
          <a:sx n="75" d="100"/>
          <a:sy n="75" d="100"/>
        </p:scale>
        <p:origin x="-1070" y="-4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13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FCA3F58B-1707-704D-B6CB-902CEDC7DC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09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DF25AAB-5880-724D-A62D-1977CBC6A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8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03D7F7-6788-C24E-842E-A016FFC537DF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5AAB-5880-724D-A62D-1977CBC6AF8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05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F25AAB-5880-724D-A62D-1977CBC6AF8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57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5B097-23E4-914B-91CC-7C1834F7E043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F75EEBE-A2C6-424A-ABF0-03C2E68E174B}" type="slidenum">
              <a:rPr lang="en-US" smtClean="0"/>
              <a:pPr eaLnBrk="1" hangingPunct="1"/>
              <a:t>39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12423-5370-1644-AF13-98FC38F8C858}" type="slidenum">
              <a:rPr lang="en-US"/>
              <a:pPr/>
              <a:t>42</a:t>
            </a:fld>
            <a:endParaRPr lang="en-US" dirty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EE28-2FB1-0E45-9DDC-B4D000A535EF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D1829-D7AA-0843-B87E-E5DD451A78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A9AA-7F69-FB40-8685-1755FD00A2A7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E7CE6-F217-DB41-B5F6-4DC8AD9E2B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6C99-BD3C-6A4F-B1F0-C249A7490666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FC9CF-E6EB-5644-BD03-9D05FDC317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B3D49-42B3-714B-BFA6-B7878F2EA24F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2117D-0730-9D4E-A729-C1E4A0DD67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6" name="Picture 10" descr="voterid_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68288"/>
            <a:ext cx="1901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E5F8-5E17-0E41-8475-E898E7C1FE37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3259-87D1-AD43-B1B9-E91E16407B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D5BAA-BD8C-534D-B29B-7F27C4EF1D86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DEEB3-CE0E-654B-B554-D74440D7ED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96D63-7F3B-3A4A-8F4E-140D41D779BF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A255C-C34A-1440-AF9A-40276ABD41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6EAFC-420E-014C-AAEB-C35F9531F8DC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75B19-F7BB-0649-9AD5-89486D4391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4DE80-B9AF-5949-9DE8-F4A86C0EC67E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9DF0B-B06D-A840-9E1F-4D1E6B977A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Right Triangle 5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BBCC-37B3-4846-B0D1-663C4FC21A75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C155948-9DE1-6747-9353-58ABA2B840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10" descr="voterid_logo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68288"/>
            <a:ext cx="19018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EAC81-70D7-464B-9B6B-303819ADB060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C6229-0E39-834E-A200-0E746C4C3A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4EED36-7E9C-E843-9726-8D4794B694B0}" type="datetime1">
              <a:rPr lang="en-US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www.</a:t>
            </a:r>
            <a:r>
              <a:rPr lang="en-US" dirty="0">
                <a:solidFill>
                  <a:srgbClr val="FFFF00"/>
                </a:solidFill>
              </a:rPr>
              <a:t>bringit</a:t>
            </a:r>
            <a:r>
              <a:rPr lang="en-US" dirty="0"/>
              <a:t>.wisconsin.gov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53FE21-A4F4-E44D-A037-EB07556CB8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38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 cap="all">
          <a:solidFill>
            <a:srgbClr val="B61A2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B61A21"/>
          </a:solidFill>
          <a:latin typeface="Franklin Gothic Medium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-65" charset="0"/>
        <a:defRPr sz="1600" b="1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-65" charset="2"/>
        <a:buChar char="§"/>
        <a:defRPr sz="16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yvote.wi.gov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bringit.wisconsin.gov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yvote.wi.gov/" TargetMode="External"/><Relationship Id="rId4" Type="http://schemas.openxmlformats.org/officeDocument/2006/relationships/hyperlink" Target="http://elections.wi.gov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3"/>
          <p:cNvSpPr>
            <a:spLocks noGrp="1" noChangeArrowheads="1"/>
          </p:cNvSpPr>
          <p:nvPr>
            <p:ph idx="1"/>
          </p:nvPr>
        </p:nvSpPr>
        <p:spPr>
          <a:xfrm>
            <a:off x="506412" y="2032000"/>
            <a:ext cx="8131175" cy="258603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spcBef>
                <a:spcPts val="600"/>
              </a:spcBef>
              <a:buFontTx/>
              <a:buNone/>
              <a:defRPr/>
            </a:pPr>
            <a:endParaRPr lang="en-US" sz="3600" dirty="0" smtClean="0">
              <a:latin typeface="Arial" pitchFamily="-65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sz="5000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Estrangelo Edessa" panose="03080600000000000000" pitchFamily="66" charset="0"/>
              </a:rPr>
              <a:t>VOTING IN WISCONSIN </a:t>
            </a:r>
            <a:r>
              <a:rPr lang="en-US" sz="5000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/>
            </a:r>
            <a:br>
              <a:rPr lang="en-US" sz="5000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50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5000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4300" b="0" dirty="0" smtClean="0">
                <a:solidFill>
                  <a:srgbClr val="909090"/>
                </a:solidFill>
                <a:latin typeface="Skolar Basic Rg" pitchFamily="50" charset="0"/>
              </a:rPr>
              <a:t>AND</a:t>
            </a:r>
            <a:r>
              <a:rPr lang="en-US" sz="5000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50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5000" dirty="0" smtClean="0">
                <a:solidFill>
                  <a:srgbClr val="C71A21"/>
                </a:solidFill>
                <a:latin typeface="Franklin Gothic Medium" panose="020B0603020102020204" pitchFamily="34" charset="0"/>
              </a:rPr>
              <a:t/>
            </a:r>
            <a:br>
              <a:rPr lang="en-US" sz="5000" dirty="0" smtClean="0">
                <a:solidFill>
                  <a:srgbClr val="C71A21"/>
                </a:solidFill>
                <a:latin typeface="Franklin Gothic Medium" panose="020B0603020102020204" pitchFamily="34" charset="0"/>
              </a:rPr>
            </a:br>
            <a:r>
              <a:rPr lang="en-US" sz="5000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THE VOTER PHOTO ID LAW</a:t>
            </a:r>
          </a:p>
          <a:p>
            <a:pPr algn="ctr" eaLnBrk="1" hangingPunct="1">
              <a:spcBef>
                <a:spcPts val="600"/>
              </a:spcBef>
              <a:buFontTx/>
              <a:buNone/>
              <a:defRPr/>
            </a:pPr>
            <a:endParaRPr lang="en-US" dirty="0">
              <a:solidFill>
                <a:srgbClr val="B61A21"/>
              </a:solidFill>
              <a:latin typeface="Arial" pitchFamily="-65" charset="0"/>
            </a:endParaRPr>
          </a:p>
        </p:txBody>
      </p:sp>
      <p:pic>
        <p:nvPicPr>
          <p:cNvPr id="15364" name="Picture 1" descr="voterid_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088" y="415925"/>
            <a:ext cx="2743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12" y="5202676"/>
            <a:ext cx="1600200" cy="1526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532969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>
              <a:spcBef>
                <a:spcPts val="800"/>
              </a:spcBef>
              <a:defRPr/>
            </a:pPr>
            <a:r>
              <a:rPr lang="en-US" sz="2000" b="1" dirty="0" smtClean="0">
                <a:solidFill>
                  <a:srgbClr val="3E1F00"/>
                </a:solidFill>
                <a:latin typeface="Franklin Gothic Book"/>
              </a:rPr>
              <a:t>Wisconsin Elections Commission</a:t>
            </a:r>
            <a:endParaRPr lang="en-US" sz="2000" b="1" dirty="0">
              <a:solidFill>
                <a:srgbClr val="000000"/>
              </a:solidFill>
              <a:latin typeface="Franklin Gothic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75708" y="2126864"/>
            <a:ext cx="3812238" cy="2401215"/>
          </a:xfrm>
          <a:prstGeom prst="roundRect">
            <a:avLst>
              <a:gd name="adj" fmla="val 1052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B0BBA57-67BA-7047-A204-25A1B74B27C8}" type="slidenum">
              <a:rPr lang="en-US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935177"/>
            <a:ext cx="8978900" cy="935755"/>
          </a:xfrm>
        </p:spPr>
        <p:txBody>
          <a:bodyPr/>
          <a:lstStyle/>
          <a:p>
            <a:pPr marL="0" indent="0" eaLnBrk="1" hangingPunct="1">
              <a:buClr>
                <a:srgbClr val="FF8000"/>
              </a:buClr>
            </a:pPr>
            <a:r>
              <a:rPr lang="en-US" sz="2800" b="0" dirty="0" smtClean="0">
                <a:solidFill>
                  <a:srgbClr val="909090"/>
                </a:solidFill>
                <a:latin typeface="Skolar Basic Rg" pitchFamily="50" charset="0"/>
              </a:rPr>
              <a:t>COLLEGE, UNIVERSITY OR TECH COLLEGE STUDENT ID</a:t>
            </a:r>
            <a:r>
              <a:rPr lang="en-US" altLang="ja-JP" sz="2800" b="0" dirty="0" smtClean="0">
                <a:solidFill>
                  <a:srgbClr val="909090"/>
                </a:solidFill>
                <a:latin typeface="Skolar Basic Rg" pitchFamily="50" charset="0"/>
              </a:rPr>
              <a:t>S</a:t>
            </a:r>
            <a:r>
              <a:rPr lang="en-US" altLang="ja-JP" sz="2800" b="0" dirty="0">
                <a:solidFill>
                  <a:srgbClr val="D21A21"/>
                </a:solidFill>
                <a:latin typeface="Skolar Basic Rg" pitchFamily="50" charset="0"/>
              </a:rPr>
              <a:t> </a:t>
            </a:r>
            <a:r>
              <a:rPr lang="en-US" altLang="ja-JP" sz="2800" b="0" dirty="0" smtClean="0">
                <a:solidFill>
                  <a:srgbClr val="D21A21"/>
                </a:solidFill>
                <a:latin typeface="Skolar Basic Rg" pitchFamily="50" charset="0"/>
              </a:rPr>
              <a:t>+</a:t>
            </a:r>
          </a:p>
        </p:txBody>
      </p:sp>
      <p:sp>
        <p:nvSpPr>
          <p:cNvPr id="16393" name="Rectangle 3"/>
          <p:cNvSpPr>
            <a:spLocks noChangeArrowheads="1"/>
          </p:cNvSpPr>
          <p:nvPr/>
        </p:nvSpPr>
        <p:spPr bwMode="auto">
          <a:xfrm>
            <a:off x="0" y="1340493"/>
            <a:ext cx="76215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lvl="2"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Additional Proof </a:t>
            </a:r>
            <a:r>
              <a:rPr lang="en-US" sz="2400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of Enrollment is Required</a:t>
            </a:r>
            <a:endParaRPr lang="en-US" sz="2800" dirty="0">
              <a:solidFill>
                <a:srgbClr val="D21A2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728"/>
            <a:ext cx="7521575" cy="77724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819666" y="1739406"/>
            <a:ext cx="5595374" cy="327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Student’s name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Student’s signature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Student’s photo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Date the card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is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issued</a:t>
            </a: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Date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the card expires</a:t>
            </a:r>
            <a:r>
              <a:rPr lang="en-US" dirty="0" smtClean="0">
                <a:solidFill>
                  <a:srgbClr val="D21A21"/>
                </a:solidFill>
                <a:latin typeface="Skolar Basic Rg" pitchFamily="50" charset="0"/>
              </a:rPr>
              <a:t>*/**</a:t>
            </a:r>
          </a:p>
          <a:p>
            <a:pPr lvl="2">
              <a:spcBef>
                <a:spcPct val="20000"/>
              </a:spcBef>
              <a:buClr>
                <a:srgbClr val="FF8000"/>
              </a:buClr>
            </a:pPr>
            <a:r>
              <a:rPr lang="en-US" dirty="0" smtClean="0">
                <a:solidFill>
                  <a:srgbClr val="D21A21"/>
                </a:solidFill>
                <a:latin typeface="Skolar Basic Rg" pitchFamily="50" charset="0"/>
              </a:rPr>
              <a:t>*Date must be not more than 2 years from date of issuance.  </a:t>
            </a:r>
          </a:p>
          <a:p>
            <a:pPr lvl="2">
              <a:spcBef>
                <a:spcPct val="20000"/>
              </a:spcBef>
              <a:buClr>
                <a:srgbClr val="FF8000"/>
              </a:buClr>
            </a:pPr>
            <a:r>
              <a:rPr lang="en-US" dirty="0" smtClean="0">
                <a:solidFill>
                  <a:srgbClr val="D21A21"/>
                </a:solidFill>
                <a:latin typeface="Skolar Basic Rg" pitchFamily="50" charset="0"/>
              </a:rPr>
              <a:t>** The card can still be used for voting if it has expired</a:t>
            </a:r>
          </a:p>
          <a:p>
            <a:pPr lvl="2">
              <a:spcBef>
                <a:spcPct val="20000"/>
              </a:spcBef>
              <a:buClr>
                <a:srgbClr val="FF8000"/>
              </a:buClr>
            </a:pPr>
            <a:endParaRPr lang="en-US" dirty="0" smtClean="0">
              <a:solidFill>
                <a:srgbClr val="D21A21"/>
              </a:solidFill>
              <a:latin typeface="Skolar Basic Rg" pitchFamily="50" charset="0"/>
            </a:endParaRPr>
          </a:p>
          <a:p>
            <a:pPr marL="1323975" lvl="2" indent="-409575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600" dirty="0">
              <a:solidFill>
                <a:srgbClr val="D21A21"/>
              </a:solidFill>
              <a:latin typeface="Skolar Basic Rg" pitchFamily="50" charset="0"/>
            </a:endParaRPr>
          </a:p>
          <a:p>
            <a:pPr lvl="1">
              <a:spcBef>
                <a:spcPct val="20000"/>
              </a:spcBef>
              <a:buClr>
                <a:srgbClr val="CC6600"/>
              </a:buClr>
              <a:defRPr/>
            </a:pP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878"/>
            <a:ext cx="7521575" cy="77724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63FBAAA0-6268-E945-A2BD-5EAC332A448A}" type="slidenum">
              <a:rPr lang="en-US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063295"/>
            <a:ext cx="8938697" cy="1566863"/>
          </a:xfrm>
        </p:spPr>
        <p:txBody>
          <a:bodyPr/>
          <a:lstStyle/>
          <a:p>
            <a:pPr marL="0" indent="0" eaLnBrk="1" hangingPunct="1"/>
            <a:endParaRPr lang="en-US" dirty="0">
              <a:solidFill>
                <a:srgbClr val="3E1F00"/>
              </a:solidFill>
              <a:latin typeface="Franklin Gothic Medium" panose="020B0603020102020204" pitchFamily="34" charset="0"/>
            </a:endParaRPr>
          </a:p>
          <a:p>
            <a:pPr marL="0" indent="0"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REQUIRED ON PHOTO ID: 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10247" name="Rectangle 3"/>
          <p:cNvSpPr>
            <a:spLocks noChangeArrowheads="1"/>
          </p:cNvSpPr>
          <p:nvPr/>
        </p:nvSpPr>
        <p:spPr bwMode="auto">
          <a:xfrm>
            <a:off x="2103" y="3708240"/>
            <a:ext cx="9141897" cy="117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Wingdings" pitchFamily="-65" charset="2"/>
              <a:buNone/>
            </a:pPr>
            <a:r>
              <a:rPr lang="en-US" sz="4000" b="1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A CURRENT ADDRESS IS </a:t>
            </a:r>
            <a:r>
              <a:rPr lang="en-US" sz="4000" b="1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NOT</a:t>
            </a:r>
            <a:r>
              <a:rPr lang="en-US" sz="4000" b="1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 REQUIRED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rgbClr val="3E1F00"/>
              </a:solidFill>
            </a:endParaRPr>
          </a:p>
        </p:txBody>
      </p:sp>
      <p:sp>
        <p:nvSpPr>
          <p:cNvPr id="10248" name="Rectangle 3"/>
          <p:cNvSpPr>
            <a:spLocks noChangeArrowheads="1"/>
          </p:cNvSpPr>
          <p:nvPr/>
        </p:nvSpPr>
        <p:spPr bwMode="auto">
          <a:xfrm>
            <a:off x="-280368" y="2206916"/>
            <a:ext cx="80121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Elector’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</a:rPr>
              <a:t>s </a:t>
            </a: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</a:rPr>
              <a:t>Photograph</a:t>
            </a: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Elector’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</a:rPr>
              <a:t>s </a:t>
            </a: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</a:rPr>
              <a:t>Name</a:t>
            </a: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Valid Expiration Date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2117D-0730-9D4E-A729-C1E4A0DD675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817672" cy="779190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ID WITHOUT PHOTO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7997" y="1963210"/>
            <a:ext cx="8995716" cy="317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Citation dated within 60 days of the election</a:t>
            </a: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Notice of Intent to Revoke or Suspend a Driver License dated within 60 days of the election</a:t>
            </a: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State of Wisconsin ID card WITHOUT Photo issued for religious objection to being photographed</a:t>
            </a:r>
          </a:p>
          <a:p>
            <a:pPr marL="457200" lvl="1" indent="-457200" eaLnBrk="1" hangingPunct="1">
              <a:lnSpc>
                <a:spcPct val="90000"/>
              </a:lnSpc>
              <a:buClr>
                <a:srgbClr val="FF8000"/>
              </a:buClr>
              <a:buFont typeface="Wingdings" pitchFamily="2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None/>
            </a:pPr>
            <a:endParaRPr lang="en-US" sz="600" dirty="0" smtClean="0">
              <a:solidFill>
                <a:srgbClr val="3E1F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rgbClr val="893419"/>
              </a:buClr>
              <a:buFont typeface="Wingdings" pitchFamily="2" charset="2"/>
              <a:buChar char="§"/>
            </a:pPr>
            <a:endParaRPr lang="en-US" dirty="0" smtClean="0">
              <a:solidFill>
                <a:srgbClr val="3E1F00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7997" y="1271067"/>
            <a:ext cx="8232025" cy="118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None/>
            </a:pP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IDS WITHOUT A PHOTO THAT CAN BE USED:</a:t>
            </a:r>
          </a:p>
          <a:p>
            <a:pPr lvl="1" eaLnBrk="1" hangingPunct="1">
              <a:lnSpc>
                <a:spcPct val="90000"/>
              </a:lnSpc>
              <a:buClr>
                <a:srgbClr val="893419"/>
              </a:buClr>
              <a:buFont typeface="Wingdings" pitchFamily="2" charset="2"/>
              <a:buChar char="§"/>
            </a:pPr>
            <a:endParaRPr lang="en-US" sz="600" dirty="0" smtClean="0">
              <a:solidFill>
                <a:srgbClr val="3E1F00"/>
              </a:solidFill>
              <a:latin typeface="Skolar Basic Rg" pitchFamily="50" charset="0"/>
              <a:cs typeface="Arial" pitchFamily="34" charset="0"/>
            </a:endParaRPr>
          </a:p>
          <a:p>
            <a:pPr marL="0" lvl="1" indent="0" eaLnBrk="1" hangingPunct="1">
              <a:lnSpc>
                <a:spcPct val="90000"/>
              </a:lnSpc>
              <a:buClr>
                <a:srgbClr val="893419"/>
              </a:buClr>
              <a:buNone/>
            </a:pPr>
            <a:endParaRPr lang="en-US" dirty="0" smtClean="0">
              <a:solidFill>
                <a:srgbClr val="3E1F0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2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3ED251-13D6-488F-B90C-A39506427D97}" type="slidenum">
              <a:rPr lang="en-US" smtClean="0"/>
              <a:pPr eaLnBrk="1" hangingPunct="1"/>
              <a:t>13</a:t>
            </a:fld>
            <a:endParaRPr lang="en-US" dirty="0" smtClean="0"/>
          </a:p>
        </p:txBody>
      </p:sp>
      <p:pic>
        <p:nvPicPr>
          <p:cNvPr id="14342" name="Picture 6" descr="C:\Users\perezn\Desktop\mv3004.jpg_Pag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616" b="30611"/>
          <a:stretch>
            <a:fillRect/>
          </a:stretch>
        </p:blipFill>
        <p:spPr bwMode="auto">
          <a:xfrm>
            <a:off x="576513" y="605118"/>
            <a:ext cx="6214861" cy="5533978"/>
          </a:xfrm>
          <a:prstGeom prst="rect">
            <a:avLst/>
          </a:prstGeom>
          <a:noFill/>
          <a:ln w="9525">
            <a:solidFill>
              <a:srgbClr val="000000">
                <a:alpha val="29000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perezn\Desktop\mv3004.jpg_P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00" r="45628" b="51987"/>
          <a:stretch>
            <a:fillRect/>
          </a:stretch>
        </p:blipFill>
        <p:spPr bwMode="auto">
          <a:xfrm>
            <a:off x="-225166" y="3603812"/>
            <a:ext cx="6827858" cy="116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81" y="2383068"/>
            <a:ext cx="2909888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236" y="400330"/>
            <a:ext cx="18288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5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403A56F0-703B-FA49-9388-CDFCC0117E94}" type="slidenum">
              <a:rPr lang="en-US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4200"/>
            <a:ext cx="8229600" cy="75088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5413" y="1281113"/>
            <a:ext cx="6780213" cy="6778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HOW TO GET A FREE ID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44037" name="Rectangle 3"/>
          <p:cNvSpPr>
            <a:spLocks noChangeArrowheads="1"/>
          </p:cNvSpPr>
          <p:nvPr/>
        </p:nvSpPr>
        <p:spPr bwMode="auto">
          <a:xfrm>
            <a:off x="160639" y="1856273"/>
            <a:ext cx="7440613" cy="14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>
                <a:solidFill>
                  <a:srgbClr val="909090"/>
                </a:solidFill>
                <a:latin typeface="Skolar Basic Rg" pitchFamily="50" charset="0"/>
              </a:rPr>
              <a:t>An elector does not need a birth certificate to vote. However, </a:t>
            </a: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if you have documents like a </a:t>
            </a:r>
            <a:r>
              <a:rPr lang="en-US" sz="2000" dirty="0">
                <a:solidFill>
                  <a:srgbClr val="909090"/>
                </a:solidFill>
                <a:latin typeface="Skolar Basic Rg" pitchFamily="50" charset="0"/>
              </a:rPr>
              <a:t>certified birth </a:t>
            </a: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certificate, social security card and proof of residence, bring them to the DMV when applying for  your free Wisconsin ID Card</a:t>
            </a:r>
            <a:endParaRPr lang="en-US" sz="20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0639" y="3302578"/>
            <a:ext cx="7772398" cy="149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If you do not have a certified birth certificate or other documents available, the DMV has a petition process to verify records for free. You can still get a Wisconsin ID card from the DMV even if your documents listed above are unavailable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52183" y="2832408"/>
            <a:ext cx="1980508" cy="124731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1360" y="2915185"/>
            <a:ext cx="1637975" cy="2338371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6112" y="3066448"/>
            <a:ext cx="1473769" cy="923984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1825" y="3160387"/>
            <a:ext cx="1252453" cy="195418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1787" y="3066448"/>
            <a:ext cx="2163755" cy="13976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7" name="Title 1"/>
          <p:cNvSpPr txBox="1">
            <a:spLocks/>
          </p:cNvSpPr>
          <p:nvPr/>
        </p:nvSpPr>
        <p:spPr bwMode="auto">
          <a:xfrm>
            <a:off x="-519695" y="-123961"/>
            <a:ext cx="7521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800" b="1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IDS </a:t>
            </a:r>
            <a:r>
              <a:rPr lang="en-US" sz="4800" b="1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3477" y="5081475"/>
            <a:ext cx="2141940" cy="134117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214" y="4706440"/>
            <a:ext cx="2689771" cy="2062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7062" y="704675"/>
            <a:ext cx="2155663" cy="171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603" y="616429"/>
            <a:ext cx="317115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UNIVERSITY</a:t>
            </a:r>
            <a:r>
              <a:rPr lang="es-ES" sz="800" b="1" dirty="0" smtClean="0"/>
              <a:t> </a:t>
            </a:r>
            <a:r>
              <a:rPr lang="es-ES" sz="1500" b="1" dirty="0" smtClean="0"/>
              <a:t>/</a:t>
            </a:r>
            <a:r>
              <a:rPr lang="es-ES" sz="800" b="1" dirty="0" smtClean="0"/>
              <a:t> </a:t>
            </a:r>
            <a:r>
              <a:rPr lang="es-ES" sz="1500" b="1" dirty="0" smtClean="0"/>
              <a:t>COLLEGE</a:t>
            </a:r>
            <a:r>
              <a:rPr lang="es-ES" sz="800" b="1" dirty="0" smtClean="0"/>
              <a:t> </a:t>
            </a:r>
            <a:r>
              <a:rPr lang="es-ES" sz="1500" b="1" dirty="0" smtClean="0"/>
              <a:t>/</a:t>
            </a:r>
            <a:r>
              <a:rPr lang="es-ES" sz="800" b="1" dirty="0" smtClean="0"/>
              <a:t> </a:t>
            </a:r>
            <a:r>
              <a:rPr lang="es-ES" sz="1500" b="1" dirty="0" smtClean="0"/>
              <a:t>TECH</a:t>
            </a:r>
          </a:p>
          <a:p>
            <a:r>
              <a:rPr lang="es-ES" sz="1500" b="1" dirty="0" smtClean="0"/>
              <a:t> + ENROLLMENT VERIFICATION</a:t>
            </a:r>
            <a:endParaRPr lang="es-ES" sz="15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33093" y="2504171"/>
            <a:ext cx="11266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TRIBAL ID</a:t>
            </a:r>
            <a:endParaRPr lang="es-ES" sz="1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093" y="4179381"/>
            <a:ext cx="18500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CERTIFICATE OF NATURALIZATION</a:t>
            </a:r>
            <a:endParaRPr lang="es-ES" sz="15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1787" y="2680585"/>
            <a:ext cx="2069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WI DRIVER LICENSE</a:t>
            </a:r>
            <a:endParaRPr lang="es-ES" sz="15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41093" y="616430"/>
            <a:ext cx="20857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WI STATE ID CARD</a:t>
            </a:r>
            <a:endParaRPr lang="es-ES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53492" y="4580953"/>
            <a:ext cx="2166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VALID WITHOUT PHOTO</a:t>
            </a:r>
            <a:endParaRPr lang="es-ES" sz="1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96660" y="150677"/>
            <a:ext cx="235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WI DRIVER OR </a:t>
            </a:r>
          </a:p>
          <a:p>
            <a:pPr algn="ctr"/>
            <a:r>
              <a:rPr lang="es-ES" sz="1500" b="1" dirty="0" smtClean="0"/>
              <a:t>WI STATE ID RECEIPT</a:t>
            </a:r>
            <a:endParaRPr lang="es-ES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918374" y="2412469"/>
            <a:ext cx="17843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smtClean="0"/>
              <a:t>U.S. PASSPORT BOOK OR CARD</a:t>
            </a:r>
            <a:endParaRPr lang="es-ES" sz="15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17607" y="2418349"/>
            <a:ext cx="14966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U.S. UNIFORMED SERVICES</a:t>
            </a:r>
            <a:endParaRPr lang="es-ES" sz="1500" b="1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6499">
            <a:off x="5118047" y="793771"/>
            <a:ext cx="1064176" cy="163002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292920" y="1185816"/>
            <a:ext cx="1980508" cy="1220396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3477" y="939595"/>
            <a:ext cx="2163755" cy="13678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591" y="5314091"/>
            <a:ext cx="1871524" cy="128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274067" y="5638236"/>
            <a:ext cx="12729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500" b="1" dirty="0" smtClean="0"/>
              <a:t>VETERAN AFFAIRS</a:t>
            </a:r>
            <a:endParaRPr lang="es-ES" sz="1500" b="1" dirty="0"/>
          </a:p>
        </p:txBody>
      </p:sp>
    </p:spTree>
    <p:extLst>
      <p:ext uri="{BB962C8B-B14F-4D97-AF65-F5344CB8AC3E}">
        <p14:creationId xmlns:p14="http://schemas.microsoft.com/office/powerpoint/2010/main" val="1893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 rot="19001294">
            <a:off x="819150" y="1727200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sz="4000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sz="4000" b="1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REGISTRATION &amp; </a:t>
            </a:r>
            <a:b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PROOF OF RESIDENCE</a:t>
            </a:r>
            <a:endParaRPr lang="en-US" sz="44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60032C4-4163-D24E-9D40-5F95DA80E758}" type="slidenum">
              <a:rPr lang="en-US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61968"/>
            <a:ext cx="7578725" cy="693738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000" dirty="0" smtClean="0">
                <a:solidFill>
                  <a:srgbClr val="909090"/>
                </a:solidFill>
                <a:latin typeface="Skolar Basic Rg" pitchFamily="50" charset="0"/>
              </a:rPr>
              <a:t>  </a:t>
            </a: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WHO NEEDS TO REGISTER?</a:t>
            </a:r>
            <a:endParaRPr lang="en-US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-368135" y="2510086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First time voters</a:t>
            </a:r>
          </a:p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If you moved</a:t>
            </a:r>
          </a:p>
          <a:p>
            <a:pPr marL="866775" lvl="1" indent="-5778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If you changed your name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6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5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47752" y="1555089"/>
            <a:ext cx="7578725" cy="3598801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  <a:hlinkClick r:id="rId3"/>
              </a:rPr>
              <a:t>HTTPS://MYVOTE.WI.GOV</a:t>
            </a:r>
            <a:endParaRPr lang="en-US" sz="28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eaLnBrk="1" hangingPunct="1">
              <a:buFont typeface="Wingdings" pitchFamily="-65" charset="2"/>
              <a:buNone/>
            </a:pPr>
            <a:endParaRPr lang="en-US" sz="4800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37" y="1968500"/>
            <a:ext cx="714678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ABB4C1A-9174-CC4A-9DC6-D88C10C33E5A}" type="slidenum">
              <a:rPr lang="en-US">
                <a:solidFill>
                  <a:schemeClr val="tx1"/>
                </a:solidFill>
              </a:rPr>
              <a:pPr/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0757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6523"/>
            <a:ext cx="8896865" cy="3265488"/>
          </a:xfrm>
        </p:spPr>
        <p:txBody>
          <a:bodyPr/>
          <a:lstStyle/>
          <a:p>
            <a:pPr marL="0" indent="0" eaLnBrk="1" hangingPunct="1">
              <a:buClr>
                <a:srgbClr val="893419"/>
              </a:buClr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HOW TO REGISTER:</a:t>
            </a:r>
          </a:p>
          <a:p>
            <a:pPr lvl="1" eaLnBrk="1" hangingPunct="1">
              <a:buClr>
                <a:srgbClr val="FF8000"/>
              </a:buClr>
              <a:buSzPct val="75000"/>
            </a:pPr>
            <a:r>
              <a:rPr lang="en-US" sz="3000" dirty="0" smtClean="0">
                <a:solidFill>
                  <a:srgbClr val="909090"/>
                </a:solidFill>
                <a:latin typeface="Skolar Basic Rg" pitchFamily="50" charset="0"/>
              </a:rPr>
              <a:t>   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By Mail- </a:t>
            </a:r>
            <a:r>
              <a:rPr lang="en-US" sz="2400" i="1" dirty="0" smtClean="0">
                <a:solidFill>
                  <a:srgbClr val="909090"/>
                </a:solidFill>
                <a:latin typeface="Skolar Basic Rg" pitchFamily="50" charset="0"/>
              </a:rPr>
              <a:t>Postmark by Oct. 19</a:t>
            </a:r>
            <a:endParaRPr lang="en-US" sz="2400" i="1" dirty="0">
              <a:solidFill>
                <a:srgbClr val="909090"/>
              </a:solidFill>
              <a:latin typeface="Skolar Basic Rg" pitchFamily="50" charset="0"/>
            </a:endParaRPr>
          </a:p>
          <a:p>
            <a:pPr lvl="1" eaLnBrk="1" hangingPunct="1">
              <a:buClr>
                <a:srgbClr val="FF8000"/>
              </a:buClr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 By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Special Registration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Deputy- </a:t>
            </a:r>
            <a:r>
              <a:rPr lang="en-US" sz="2400" i="1" dirty="0" smtClean="0">
                <a:solidFill>
                  <a:srgbClr val="909090"/>
                </a:solidFill>
                <a:latin typeface="Skolar Basic Rg" pitchFamily="50" charset="0"/>
              </a:rPr>
              <a:t>Through Oct. 19 </a:t>
            </a:r>
            <a:endParaRPr lang="en-US" sz="2400" i="1" dirty="0">
              <a:solidFill>
                <a:srgbClr val="909090"/>
              </a:solidFill>
              <a:latin typeface="Skolar Basic Rg" pitchFamily="50" charset="0"/>
            </a:endParaRPr>
          </a:p>
          <a:p>
            <a:pPr lvl="1" eaLnBrk="1" hangingPunct="1">
              <a:buClr>
                <a:srgbClr val="FF8000"/>
              </a:buClr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 Municipal Clerk’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</a:rPr>
              <a:t>s Office- </a:t>
            </a:r>
            <a:r>
              <a:rPr lang="en-US" altLang="ja-JP" sz="2400" i="1" dirty="0" smtClean="0">
                <a:solidFill>
                  <a:srgbClr val="909090"/>
                </a:solidFill>
                <a:latin typeface="Skolar Basic Rg" pitchFamily="50" charset="0"/>
              </a:rPr>
              <a:t>Through Nov. 4 </a:t>
            </a:r>
            <a:endParaRPr lang="en-US" altLang="ja-JP" sz="2400" i="1" dirty="0">
              <a:solidFill>
                <a:srgbClr val="909090"/>
              </a:solidFill>
              <a:latin typeface="Skolar Basic Rg" pitchFamily="50" charset="0"/>
            </a:endParaRPr>
          </a:p>
          <a:p>
            <a:pPr lvl="1" eaLnBrk="1" hangingPunct="1">
              <a:buClr>
                <a:srgbClr val="FF8000"/>
              </a:buClr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 At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the Polling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Place- </a:t>
            </a:r>
            <a:r>
              <a:rPr lang="en-US" sz="2400" i="1" dirty="0" smtClean="0">
                <a:solidFill>
                  <a:srgbClr val="909090"/>
                </a:solidFill>
                <a:latin typeface="Skolar Basic Rg" pitchFamily="50" charset="0"/>
              </a:rPr>
              <a:t>On Nov. 8</a:t>
            </a:r>
            <a:endParaRPr lang="en-US" sz="2400" i="1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3472" y="156085"/>
            <a:ext cx="7521575" cy="5492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PRESENTATION OUTLINE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37876D63-E270-544D-97C2-5AC69461841E}" type="slidenum">
              <a:rPr lang="en-US">
                <a:solidFill>
                  <a:schemeClr val="tx1"/>
                </a:solidFill>
              </a:rPr>
              <a:pPr/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7200" y="1148977"/>
            <a:ext cx="6617353" cy="3503613"/>
          </a:xfrm>
        </p:spPr>
        <p:txBody>
          <a:bodyPr/>
          <a:lstStyle/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Voter Eligibility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Acceptable </a:t>
            </a:r>
            <a:r>
              <a:rPr lang="en-US" sz="2600" dirty="0">
                <a:solidFill>
                  <a:srgbClr val="909090"/>
                </a:solidFill>
                <a:latin typeface="Skolar Basic Rg" pitchFamily="50" charset="0"/>
              </a:rPr>
              <a:t>Photo ID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Registration and Proof of Residence</a:t>
            </a:r>
            <a:endParaRPr lang="en-US" sz="26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Absentee Voting</a:t>
            </a:r>
          </a:p>
          <a:p>
            <a:pPr marL="625475" lvl="1" indent="-625475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600" dirty="0" smtClean="0">
                <a:solidFill>
                  <a:srgbClr val="909090"/>
                </a:solidFill>
                <a:latin typeface="Skolar Basic Rg" pitchFamily="50" charset="0"/>
              </a:rPr>
              <a:t>Election Day Voting</a:t>
            </a:r>
            <a:endParaRPr lang="en-US" sz="26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4106" name="Rectangle 3"/>
          <p:cNvSpPr>
            <a:spLocks noChangeArrowheads="1"/>
          </p:cNvSpPr>
          <p:nvPr/>
        </p:nvSpPr>
        <p:spPr bwMode="auto">
          <a:xfrm>
            <a:off x="877888" y="5178425"/>
            <a:ext cx="74612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439346">
            <a:off x="6222028" y="1969846"/>
            <a:ext cx="2380215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-98341" y="1670718"/>
            <a:ext cx="7578725" cy="693738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PHOTO ID VERSUS PROOF OF RESIDENCE</a:t>
            </a:r>
            <a:r>
              <a:rPr lang="en-US" sz="3600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:</a:t>
            </a:r>
            <a:endParaRPr lang="en-US" sz="2000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-387266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 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Proof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of Residence documents prove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your</a:t>
            </a:r>
            <a:b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address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Proof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of Identification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documents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prove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    who you are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2950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0" y="1490765"/>
            <a:ext cx="9144000" cy="3576535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  WHAT CAN BE USED AS PROOF OF RESIDENCE?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A valid, unexpired, Wisconsin Driver License or Wisconsin State ID Card</a:t>
            </a:r>
            <a:endParaRPr lang="en-US" sz="2000" b="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A document issued by a unit of government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A utility bill, good for 90 days</a:t>
            </a:r>
          </a:p>
          <a:p>
            <a:pPr marL="454025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A bank statement</a:t>
            </a:r>
            <a:r>
              <a:rPr lang="en-US" sz="2000" b="0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/>
            </a:r>
            <a:br>
              <a:rPr lang="en-US" sz="2000" b="0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</a:br>
            <a:endParaRPr lang="en-US" sz="2000" b="0" dirty="0" smtClean="0">
              <a:solidFill>
                <a:srgbClr val="909090"/>
              </a:solidFill>
              <a:latin typeface="Franklin Gothic Medium" panose="020B0603020102020204" pitchFamily="34" charset="0"/>
            </a:endParaRPr>
          </a:p>
          <a:p>
            <a:pPr marL="0" indent="0" eaLnBrk="1" hangingPunct="1"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This is not a complete list, there are many documents that may qualify as Proof of Residence.  Contact WEC or your clerk if you are unsure. </a:t>
            </a:r>
            <a:endParaRPr lang="en-US" sz="2400" dirty="0">
              <a:solidFill>
                <a:srgbClr val="FF8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95204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29186" y="1743940"/>
            <a:ext cx="8409977" cy="3278167"/>
          </a:xfrm>
        </p:spPr>
        <p:txBody>
          <a:bodyPr/>
          <a:lstStyle/>
          <a:p>
            <a:pPr eaLnBrk="1" hangingPunct="1">
              <a:buFont typeface="Wingdings" pitchFamily="-65" charset="2"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ABOUT PROOF OF RESIDENCE:</a:t>
            </a:r>
          </a:p>
          <a:p>
            <a:pPr marL="571500" indent="-571500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Your proof of residence must include your current name and current address</a:t>
            </a:r>
          </a:p>
          <a:p>
            <a:pPr marL="571500" indent="-571500"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may show your proof of residence electronically on your phone or your computer</a:t>
            </a:r>
          </a:p>
          <a:p>
            <a:pPr eaLnBrk="1" hangingPunct="1">
              <a:buClr>
                <a:srgbClr val="FF8000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BD9F3BB6-474C-7A4E-9734-2D2F7939F84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492" name="Rectangle 3"/>
          <p:cNvSpPr>
            <a:spLocks noChangeArrowheads="1"/>
          </p:cNvSpPr>
          <p:nvPr/>
        </p:nvSpPr>
        <p:spPr bwMode="auto">
          <a:xfrm>
            <a:off x="671513" y="2605088"/>
            <a:ext cx="78676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>
              <a:spcBef>
                <a:spcPct val="20000"/>
              </a:spcBef>
              <a:buClr>
                <a:srgbClr val="FF8000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3858"/>
            <a:ext cx="7824788" cy="11715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REGISTRATION &amp; </a:t>
            </a:r>
            <a:b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12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      </a:t>
            </a:r>
            <a:r>
              <a:rPr lang="en-US" sz="48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PROOF OF RESIDENCE</a:t>
            </a:r>
            <a:r>
              <a:rPr lang="en-US" sz="48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2909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59F9B9-DA08-4CA2-8985-5845B6E6899A}" type="slidenum">
              <a:rPr lang="en-US" smtClean="0"/>
              <a:pPr eaLnBrk="1" hangingPunct="1"/>
              <a:t>23</a:t>
            </a:fld>
            <a:endParaRPr lang="en-US" dirty="0" smtClean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 rot="19140000">
            <a:off x="1064337" y="1705886"/>
            <a:ext cx="5651500" cy="1206500"/>
          </a:xfrm>
          <a:prstGeom prst="rect">
            <a:avLst/>
          </a:prstGeom>
        </p:spPr>
        <p:txBody>
          <a:bodyPr vert="horz" wrap="square" lIns="91440" tIns="45720" rIns="91440" bIns="9144" numCol="1" anchor="b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0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/>
            </a:r>
            <a:br>
              <a:rPr lang="en-US" sz="40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</a:br>
            <a:r>
              <a:rPr lang="en-US" sz="4800" b="1" cap="none" dirty="0" smtClean="0">
                <a:solidFill>
                  <a:srgbClr val="D21A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anose="020B0603020102020204" pitchFamily="34" charset="0"/>
              </a:rPr>
              <a:t>ABSENTEE VOTING</a:t>
            </a:r>
            <a:endParaRPr lang="en-US" sz="4000" b="1" cap="none" dirty="0">
              <a:solidFill>
                <a:srgbClr val="D21A2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F53765-9E9A-469E-9315-EA283322FF31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38377" y="825405"/>
            <a:ext cx="9000158" cy="75417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HOW CAN I VOTE BY ABSENTEE BALLOT?</a:t>
            </a:r>
          </a:p>
        </p:txBody>
      </p:sp>
      <p:sp>
        <p:nvSpPr>
          <p:cNvPr id="228357" name="Rectangle 3"/>
          <p:cNvSpPr>
            <a:spLocks noChangeArrowheads="1"/>
          </p:cNvSpPr>
          <p:nvPr/>
        </p:nvSpPr>
        <p:spPr bwMode="auto">
          <a:xfrm>
            <a:off x="160639" y="1289377"/>
            <a:ext cx="8801142" cy="5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By Mail, Email, or Fax-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909090"/>
                </a:solidFill>
                <a:latin typeface="Skolar Basic Rg" pitchFamily="50" charset="0"/>
              </a:rPr>
              <a:t>M</a:t>
            </a: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ake a request no later than the Thursday before the Election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You can make your request in writing by  mail , email, fax or delivery</a:t>
            </a:r>
          </a:p>
          <a:p>
            <a:pPr marL="342900" lvl="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>
                <a:solidFill>
                  <a:srgbClr val="909090"/>
                </a:solidFill>
                <a:latin typeface="Skolar Basic Rg" pitchFamily="50" charset="0"/>
              </a:rPr>
              <a:t>Send a copy of your photo ID with your </a:t>
            </a: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request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You may request to have your ballot sent to you by mail, email, or fax.  Some municipalities may choose to only send ballots by mail, contact your clerk.  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endParaRPr lang="en-US" sz="2400" dirty="0">
              <a:solidFill>
                <a:srgbClr val="909090"/>
              </a:solidFill>
            </a:endParaRPr>
          </a:p>
        </p:txBody>
      </p:sp>
      <p:sp>
        <p:nvSpPr>
          <p:cNvPr id="228359" name="Rectangle 3"/>
          <p:cNvSpPr>
            <a:spLocks noChangeArrowheads="1"/>
          </p:cNvSpPr>
          <p:nvPr/>
        </p:nvSpPr>
        <p:spPr bwMode="auto">
          <a:xfrm>
            <a:off x="915987" y="4242083"/>
            <a:ext cx="75311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endParaRPr lang="en-US" sz="2400" dirty="0">
              <a:solidFill>
                <a:srgbClr val="90909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639" y="3460305"/>
            <a:ext cx="7834184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</a:pPr>
            <a:r>
              <a:rPr lang="en-US" sz="24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In-Person in Clerk’s Office-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Hours vary by municipality.  Contact your clerk for dates and hours of in-person absentee voting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909090"/>
                </a:solidFill>
                <a:latin typeface="Skolar Basic Rg" pitchFamily="50" charset="0"/>
              </a:rPr>
              <a:t>Must show your original photo  ID</a:t>
            </a:r>
            <a:endParaRPr lang="en-US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12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D3C8ED-AB71-4929-8736-4AD3823E10B1}" type="slidenum">
              <a:rPr lang="en-US" smtClean="0"/>
              <a:pPr eaLnBrk="1" hangingPunct="1"/>
              <a:t>25</a:t>
            </a:fld>
            <a:endParaRPr lang="en-US" dirty="0" smtClean="0"/>
          </a:p>
        </p:txBody>
      </p:sp>
      <p:sp>
        <p:nvSpPr>
          <p:cNvPr id="232453" name="Rectangle 3"/>
          <p:cNvSpPr>
            <a:spLocks noChangeArrowheads="1"/>
          </p:cNvSpPr>
          <p:nvPr/>
        </p:nvSpPr>
        <p:spPr bwMode="auto">
          <a:xfrm>
            <a:off x="197510" y="1301003"/>
            <a:ext cx="75104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909090"/>
                </a:solidFill>
                <a:latin typeface="Skolar Basic Rg" pitchFamily="50" charset="0"/>
              </a:rPr>
              <a:t>VOTERS WHO MUST PROVIDE ID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1943146"/>
            <a:ext cx="7264400" cy="72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Regular absentee voters requesting a ballot by mail- Send a copy of ID with request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1" y="3908455"/>
            <a:ext cx="7264400" cy="49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In-person voters in the clerk’s office – Show your ID to the clerk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" y="2841358"/>
            <a:ext cx="7264400" cy="8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Regular absentee voters requesting a ballot by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e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mail or fax – Send a copy of ID with request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400" dirty="0" smtClean="0">
              <a:latin typeface="Skolar Basic Rg" pitchFamily="50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</a:pPr>
            <a:endParaRPr lang="en-US" sz="2400" dirty="0">
              <a:latin typeface="Skolar Basic Rg" pitchFamily="50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53226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83ADC5B-87E7-4518-B17F-991BBC584874}" type="slidenum">
              <a:rPr lang="en-US" smtClean="0"/>
              <a:pPr eaLnBrk="1" hangingPunct="1"/>
              <a:t>26</a:t>
            </a:fld>
            <a:endParaRPr lang="en-US" dirty="0" smtClean="0"/>
          </a:p>
        </p:txBody>
      </p:sp>
      <p:sp>
        <p:nvSpPr>
          <p:cNvPr id="26632" name="Rectangle 3"/>
          <p:cNvSpPr>
            <a:spLocks noChangeArrowheads="1"/>
          </p:cNvSpPr>
          <p:nvPr/>
        </p:nvSpPr>
        <p:spPr bwMode="auto">
          <a:xfrm>
            <a:off x="306408" y="3154699"/>
            <a:ext cx="72437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Permanent Overseas voters are exempt only if they vote by absentee ballot- Can get federal only ballot online at MyVote.wi.gov</a:t>
            </a:r>
          </a:p>
        </p:txBody>
      </p:sp>
      <p:sp>
        <p:nvSpPr>
          <p:cNvPr id="26633" name="Rectangle 3"/>
          <p:cNvSpPr>
            <a:spLocks noChangeArrowheads="1"/>
          </p:cNvSpPr>
          <p:nvPr/>
        </p:nvSpPr>
        <p:spPr bwMode="auto">
          <a:xfrm>
            <a:off x="285771" y="2002105"/>
            <a:ext cx="7264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Military voters are exempt only if they vote             by absentee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ballot – Can also get ballot online at MyVote.wi.gov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26634" name="Rectangle 3"/>
          <p:cNvSpPr>
            <a:spLocks noChangeArrowheads="1"/>
          </p:cNvSpPr>
          <p:nvPr/>
        </p:nvSpPr>
        <p:spPr bwMode="auto">
          <a:xfrm>
            <a:off x="0" y="1221559"/>
            <a:ext cx="90297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VOTERS WHO EXEMPT FROM SHOWING PHOTO ID</a:t>
            </a:r>
            <a:endParaRPr lang="en-US" sz="2800" b="1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26637" name="Rectangle 3"/>
          <p:cNvSpPr>
            <a:spLocks noChangeArrowheads="1"/>
          </p:cNvSpPr>
          <p:nvPr/>
        </p:nvSpPr>
        <p:spPr bwMode="auto">
          <a:xfrm>
            <a:off x="306408" y="4337681"/>
            <a:ext cx="72437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Confidential Electors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978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F53765-9E9A-469E-9315-EA283322FF31}" type="slidenum">
              <a:rPr lang="en-US" smtClean="0"/>
              <a:pPr eaLnBrk="1" hangingPunct="1"/>
              <a:t>27</a:t>
            </a:fld>
            <a:endParaRPr lang="en-US" dirty="0" smtClean="0"/>
          </a:p>
        </p:txBody>
      </p:sp>
      <p:sp>
        <p:nvSpPr>
          <p:cNvPr id="228356" name="Rectangle 3"/>
          <p:cNvSpPr>
            <a:spLocks noChangeArrowheads="1"/>
          </p:cNvSpPr>
          <p:nvPr/>
        </p:nvSpPr>
        <p:spPr bwMode="auto">
          <a:xfrm>
            <a:off x="79939" y="2917078"/>
            <a:ext cx="7531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Voters in care facilities visited by Special Voting Deputies</a:t>
            </a:r>
          </a:p>
        </p:txBody>
      </p:sp>
      <p:sp>
        <p:nvSpPr>
          <p:cNvPr id="228357" name="Rectangle 3"/>
          <p:cNvSpPr>
            <a:spLocks noChangeArrowheads="1"/>
          </p:cNvSpPr>
          <p:nvPr/>
        </p:nvSpPr>
        <p:spPr bwMode="auto">
          <a:xfrm>
            <a:off x="79939" y="2123269"/>
            <a:ext cx="755173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Indefinitely confined electors</a:t>
            </a:r>
          </a:p>
        </p:txBody>
      </p:sp>
      <p:sp>
        <p:nvSpPr>
          <p:cNvPr id="228358" name="Rectangle 3"/>
          <p:cNvSpPr>
            <a:spLocks noChangeArrowheads="1"/>
          </p:cNvSpPr>
          <p:nvPr/>
        </p:nvSpPr>
        <p:spPr bwMode="auto">
          <a:xfrm>
            <a:off x="0" y="1155062"/>
            <a:ext cx="9283700" cy="8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800"/>
              </a:spcBef>
              <a:defRPr/>
            </a:pPr>
            <a:r>
              <a:rPr lang="en-US" sz="2800" b="1" dirty="0">
                <a:solidFill>
                  <a:srgbClr val="909090"/>
                </a:solidFill>
                <a:latin typeface="Skolar Basic Rg" pitchFamily="50" charset="0"/>
              </a:rPr>
              <a:t>VOTERS WHO </a:t>
            </a: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DON’T NEED PHOTO </a:t>
            </a:r>
            <a:r>
              <a:rPr lang="en-US" sz="2800" b="1" dirty="0">
                <a:solidFill>
                  <a:srgbClr val="909090"/>
                </a:solidFill>
                <a:latin typeface="Skolar Basic Rg" pitchFamily="50" charset="0"/>
              </a:rPr>
              <a:t>ID: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defRPr/>
            </a:pPr>
            <a:endParaRPr lang="en-US" sz="2800" b="1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228359" name="Rectangle 3"/>
          <p:cNvSpPr>
            <a:spLocks noChangeArrowheads="1"/>
          </p:cNvSpPr>
          <p:nvPr/>
        </p:nvSpPr>
        <p:spPr bwMode="auto">
          <a:xfrm>
            <a:off x="90257" y="3964985"/>
            <a:ext cx="75311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800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Voters in other care facilities – eligible, but not visited by Special Voting Deputies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98" y="1699840"/>
            <a:ext cx="3338158" cy="4549635"/>
          </a:xfrm>
          <a:prstGeom prst="rect">
            <a:avLst/>
          </a:prstGeom>
          <a:effectLst>
            <a:glow rad="101600">
              <a:schemeClr val="tx1">
                <a:alpha val="76000"/>
              </a:schemeClr>
            </a:glow>
          </a:effectLst>
        </p:spPr>
      </p:pic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1945799" y="1699840"/>
            <a:ext cx="3338158" cy="4506492"/>
          </a:xfrm>
          <a:prstGeom prst="rect">
            <a:avLst/>
          </a:prstGeom>
          <a:solidFill>
            <a:schemeClr val="bg2">
              <a:lumMod val="40000"/>
              <a:lumOff val="60000"/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174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381841-F38C-47E9-99ED-5BBD4D23395F}" type="slidenum">
              <a:rPr lang="en-US" smtClean="0"/>
              <a:pPr eaLnBrk="1" hangingPunct="1"/>
              <a:t>28</a:t>
            </a:fld>
            <a:endParaRPr lang="en-US" dirty="0" smtClean="0"/>
          </a:p>
        </p:txBody>
      </p:sp>
      <p:sp>
        <p:nvSpPr>
          <p:cNvPr id="31750" name="Rectangle 3"/>
          <p:cNvSpPr>
            <a:spLocks noChangeArrowheads="1"/>
          </p:cNvSpPr>
          <p:nvPr/>
        </p:nvSpPr>
        <p:spPr bwMode="auto">
          <a:xfrm>
            <a:off x="5514975" y="2298700"/>
            <a:ext cx="27178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Wisconsin Application for Absentee Ballot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EL-121 </a:t>
            </a: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form</a:t>
            </a:r>
          </a:p>
        </p:txBody>
      </p:sp>
      <p:sp>
        <p:nvSpPr>
          <p:cNvPr id="31751" name="Rectangle 16"/>
          <p:cNvSpPr>
            <a:spLocks noChangeArrowheads="1"/>
          </p:cNvSpPr>
          <p:nvPr/>
        </p:nvSpPr>
        <p:spPr bwMode="auto">
          <a:xfrm>
            <a:off x="1930400" y="3937000"/>
            <a:ext cx="3302000" cy="55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7660" name="Picture 12" descr="WI AB Ballot App-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3932238"/>
            <a:ext cx="42672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WI AB Ballot App-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4110038"/>
            <a:ext cx="722153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3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76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-3.05556E-6 0.0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641" y="2368549"/>
            <a:ext cx="7637719" cy="34467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23021" y="2368550"/>
            <a:ext cx="7637719" cy="3446776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770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F4A80ED-2130-4316-AA4F-CAAD887EF453}" type="slidenum">
              <a:rPr lang="en-US" smtClean="0"/>
              <a:pPr eaLnBrk="1" hangingPunct="1"/>
              <a:t>29</a:t>
            </a:fld>
            <a:endParaRPr lang="en-US" dirty="0" smtClean="0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944563" y="2679700"/>
            <a:ext cx="4281487" cy="1312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48838" name="Picture 6" descr="GAB-122_cert-of-v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709863"/>
            <a:ext cx="4221163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40" name="Picture 8" descr="GAB-122_cert-of-vo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3397250"/>
            <a:ext cx="68087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58838" y="1209598"/>
            <a:ext cx="7434262" cy="5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Absentee Ballot Application Certification</a:t>
            </a:r>
          </a:p>
        </p:txBody>
      </p:sp>
    </p:spTree>
    <p:extLst>
      <p:ext uri="{BB962C8B-B14F-4D97-AF65-F5344CB8AC3E}">
        <p14:creationId xmlns:p14="http://schemas.microsoft.com/office/powerpoint/2010/main" val="121509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88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0.16215 0.149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8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886385" y="1834776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cap="none" dirty="0" smtClean="0"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4000" b="1" cap="none" dirty="0" smtClean="0"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VOTER ELIGIBILITY</a:t>
            </a:r>
            <a:endParaRPr lang="en-US" sz="48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F56EE3C-4ABD-BF45-B811-0D9450EE1AAC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3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641" y="2368549"/>
            <a:ext cx="7637719" cy="34467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33181" y="2368550"/>
            <a:ext cx="7637719" cy="3446776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3794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1CFF48-A367-4578-B194-CE880429B607}" type="slidenum">
              <a:rPr lang="en-US" smtClean="0"/>
              <a:pPr eaLnBrk="1" hangingPunct="1"/>
              <a:t>30</a:t>
            </a:fld>
            <a:endParaRPr lang="en-US" dirty="0" smtClean="0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944563" y="4000500"/>
            <a:ext cx="4281487" cy="995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50889" name="Picture 9" descr="GAB-122_cert-of-wit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4032250"/>
            <a:ext cx="42354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8" name="Picture 8" descr="GAB-122_cert-of-witn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3652838"/>
            <a:ext cx="63341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79474" y="1200468"/>
            <a:ext cx="7312025" cy="3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Absentee Ballot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Application Certification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08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0.16597 -0.005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641" y="2368549"/>
            <a:ext cx="7637719" cy="34467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23021" y="2368550"/>
            <a:ext cx="7637719" cy="3446776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818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8DC9D4A-4961-4B08-AB88-C9C19DC33AEA}" type="slidenum">
              <a:rPr lang="en-US" smtClean="0"/>
              <a:pPr eaLnBrk="1" hangingPunct="1"/>
              <a:t>31</a:t>
            </a:fld>
            <a:endParaRPr lang="en-US" dirty="0" smtClean="0"/>
          </a:p>
        </p:txBody>
      </p:sp>
      <p:sp>
        <p:nvSpPr>
          <p:cNvPr id="34821" name="Rectangle 7"/>
          <p:cNvSpPr>
            <a:spLocks noChangeArrowheads="1"/>
          </p:cNvSpPr>
          <p:nvPr/>
        </p:nvSpPr>
        <p:spPr bwMode="auto">
          <a:xfrm>
            <a:off x="944563" y="4976813"/>
            <a:ext cx="4314825" cy="642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42694" name="Picture 6" descr="GAB-122_cert-of-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5002213"/>
            <a:ext cx="42370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6" name="Picture 8" descr="GAB-122_cert-of-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3622675"/>
            <a:ext cx="68199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9162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79474" y="1200468"/>
            <a:ext cx="7312025" cy="3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Absentee Ballot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Application Certification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426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0.15972 -0.165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6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641" y="2368549"/>
            <a:ext cx="7637719" cy="344677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33181" y="2368550"/>
            <a:ext cx="7637719" cy="3446776"/>
          </a:xfrm>
          <a:prstGeom prst="rect">
            <a:avLst/>
          </a:prstGeom>
          <a:solidFill>
            <a:srgbClr val="969696">
              <a:alpha val="5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84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1CBE6CC-F791-4912-9950-F22454567247}" type="slidenum">
              <a:rPr lang="en-US" smtClean="0"/>
              <a:pPr eaLnBrk="1" hangingPunct="1"/>
              <a:t>32</a:t>
            </a:fld>
            <a:endParaRPr lang="en-US" dirty="0" smtClean="0"/>
          </a:p>
        </p:txBody>
      </p:sp>
      <p:sp>
        <p:nvSpPr>
          <p:cNvPr id="35846" name="Rectangle 5"/>
          <p:cNvSpPr>
            <a:spLocks noChangeArrowheads="1"/>
          </p:cNvSpPr>
          <p:nvPr/>
        </p:nvSpPr>
        <p:spPr bwMode="auto">
          <a:xfrm>
            <a:off x="5221288" y="4143375"/>
            <a:ext cx="2947987" cy="14811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52937" name="Picture 9" descr="GAB-122_cert-muni ma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4183063"/>
            <a:ext cx="28829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6" name="Picture 8" descr="GAB-122_cert-muni ma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2973388"/>
            <a:ext cx="4459287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6576"/>
            <a:ext cx="6588125" cy="6873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4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ABSENTEE VOTING</a:t>
            </a:r>
            <a:r>
              <a:rPr lang="en-US" sz="44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4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879474" y="1200468"/>
            <a:ext cx="7312025" cy="3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909090"/>
                </a:solidFill>
                <a:latin typeface="Skolar Basic Rg" pitchFamily="50" charset="0"/>
              </a:rPr>
              <a:t>Absentee Ballot 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>Application Certification</a:t>
            </a: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93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29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2177 -0.123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1258540" y="1539874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 </a:t>
            </a:r>
            <a:b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ELECTION DAY</a:t>
            </a:r>
            <a:endParaRPr sz="48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0898830-2B4B-7141-854D-DE1E94477685}" type="slidenum">
              <a:rPr lang="en-US">
                <a:solidFill>
                  <a:schemeClr val="tx1"/>
                </a:solidFill>
              </a:rPr>
              <a:pPr/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324" name="Picture 2" descr="5937_GAB_Posters_HowToA2_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7200" y="2143125"/>
            <a:ext cx="2641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306388" y="1540791"/>
            <a:ext cx="5756275" cy="6619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>
                <a:solidFill>
                  <a:srgbClr val="909090"/>
                </a:solidFill>
                <a:latin typeface="Skolar Basic Rg" pitchFamily="50" charset="0"/>
              </a:rPr>
              <a:t>1)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 </a:t>
            </a:r>
            <a:r>
              <a:rPr lang="en-US" sz="2800" u="sng" dirty="0" smtClean="0">
                <a:solidFill>
                  <a:srgbClr val="FF8000"/>
                </a:solidFill>
                <a:latin typeface="Skolar Basic Rg" pitchFamily="50" charset="0"/>
              </a:rPr>
              <a:t>STATE</a:t>
            </a:r>
            <a:r>
              <a:rPr lang="en-US" sz="2800" dirty="0" smtClean="0">
                <a:latin typeface="Skolar Basic Rg" pitchFamily="50" charset="0"/>
              </a:rPr>
              <a:t> </a:t>
            </a:r>
            <a:r>
              <a:rPr lang="en-US" sz="2800" b="0" dirty="0">
                <a:solidFill>
                  <a:srgbClr val="909090"/>
                </a:solidFill>
                <a:latin typeface="Skolar Basic Rg" pitchFamily="50" charset="0"/>
              </a:rPr>
              <a:t>Your Name &amp; Address</a:t>
            </a:r>
          </a:p>
        </p:txBody>
      </p:sp>
      <p:sp>
        <p:nvSpPr>
          <p:cNvPr id="58372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0E7F507C-B4BE-A848-AA62-E889D1743E8C}" type="slidenum">
              <a:rPr lang="en-US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44" name="Picture 16"/>
          <p:cNvPicPr>
            <a:picLocks noChangeAspect="1" noChangeArrowheads="1"/>
          </p:cNvPicPr>
          <p:nvPr/>
        </p:nvPicPr>
        <p:blipFill>
          <a:blip r:embed="rId3"/>
          <a:srcRect r="34216" b="10413"/>
          <a:stretch>
            <a:fillRect/>
          </a:stretch>
        </p:blipFill>
        <p:spPr bwMode="auto">
          <a:xfrm>
            <a:off x="6062663" y="4664075"/>
            <a:ext cx="14811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3"/>
          <p:cNvSpPr>
            <a:spLocks noChangeArrowheads="1"/>
          </p:cNvSpPr>
          <p:nvPr/>
        </p:nvSpPr>
        <p:spPr bwMode="auto">
          <a:xfrm>
            <a:off x="376022" y="3382983"/>
            <a:ext cx="4198937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3) </a:t>
            </a:r>
            <a:r>
              <a:rPr lang="en-US" sz="2800" b="1" u="sng" dirty="0" smtClean="0">
                <a:solidFill>
                  <a:srgbClr val="FF8000"/>
                </a:solidFill>
                <a:latin typeface="Skolar Basic Rg" pitchFamily="50" charset="0"/>
              </a:rPr>
              <a:t>SIGN</a:t>
            </a: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the Poll Book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</a:rPr>
              <a:t> </a:t>
            </a:r>
          </a:p>
        </p:txBody>
      </p:sp>
      <p:sp>
        <p:nvSpPr>
          <p:cNvPr id="22536" name="Rectangle 3"/>
          <p:cNvSpPr>
            <a:spLocks noChangeArrowheads="1"/>
          </p:cNvSpPr>
          <p:nvPr/>
        </p:nvSpPr>
        <p:spPr bwMode="auto">
          <a:xfrm>
            <a:off x="292894" y="2522269"/>
            <a:ext cx="651033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2) </a:t>
            </a:r>
            <a:r>
              <a:rPr lang="en-US" sz="2800" b="1" u="sng" dirty="0" smtClean="0">
                <a:solidFill>
                  <a:srgbClr val="FF8000"/>
                </a:solidFill>
                <a:latin typeface="Skolar Basic Rg" pitchFamily="50" charset="0"/>
              </a:rPr>
              <a:t>SHOW</a:t>
            </a:r>
            <a:r>
              <a:rPr lang="en-US" sz="2800" b="1" dirty="0" smtClean="0">
                <a:latin typeface="Franklin Gothic Medium" panose="020B0603020102020204" pitchFamily="34" charset="0"/>
              </a:rPr>
              <a:t> </a:t>
            </a: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Your Acceptable Photo ID</a:t>
            </a:r>
          </a:p>
        </p:txBody>
      </p:sp>
      <p:pic>
        <p:nvPicPr>
          <p:cNvPr id="5837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317" y="4828365"/>
            <a:ext cx="16700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2967" y="4836696"/>
            <a:ext cx="1851366" cy="117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254957" y="1571027"/>
            <a:ext cx="7881937" cy="12700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WHAT IF...</a:t>
            </a: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I DON’</a:t>
            </a:r>
            <a:r>
              <a:rPr lang="en-US" altLang="ja-JP" sz="2800" dirty="0" smtClean="0">
                <a:solidFill>
                  <a:srgbClr val="909090"/>
                </a:solidFill>
                <a:latin typeface="Skolar Basic Rg" pitchFamily="50" charset="0"/>
              </a:rPr>
              <a:t>T HAVE AN ID ON ELECTION DAY?</a:t>
            </a:r>
            <a:endParaRPr lang="en-US" sz="28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E6A0903F-6033-DB4D-8E3E-5BE884E7700D}" type="slidenum">
              <a:rPr lang="en-US">
                <a:solidFill>
                  <a:schemeClr val="tx1"/>
                </a:solidFill>
              </a:rPr>
              <a:pPr/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9373" y="3051599"/>
            <a:ext cx="5980671" cy="13849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THERE ARE OPTIONS! 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FF8000"/>
                </a:solidFill>
                <a:latin typeface="Franklin Gothic Medium" panose="020B0603020102020204" pitchFamily="34" charset="0"/>
              </a:rPr>
              <a:t>YOU CAN CAST A PROVISIONAL BALLOT</a:t>
            </a:r>
            <a:endParaRPr lang="en-US" sz="2800" dirty="0">
              <a:solidFill>
                <a:srgbClr val="FF8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38" y="1103054"/>
            <a:ext cx="8488062" cy="3864362"/>
          </a:xfrm>
        </p:spPr>
        <p:txBody>
          <a:bodyPr/>
          <a:lstStyle/>
          <a:p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ARE THERE ACCOMMODATIONS AVAILABLE?</a:t>
            </a:r>
            <a: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40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Accessible voting equipment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Curbside voting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Exemption from signing poll book if unable to sign due to disability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You may have someone assist you with the voting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2117D-0730-9D4E-A729-C1E4A0DD6754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0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3"/>
          <p:cNvSpPr>
            <a:spLocks noGrp="1" noChangeArrowheads="1"/>
          </p:cNvSpPr>
          <p:nvPr>
            <p:ph idx="1"/>
          </p:nvPr>
        </p:nvSpPr>
        <p:spPr>
          <a:xfrm>
            <a:off x="232221" y="1539875"/>
            <a:ext cx="7881937" cy="175895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4000" dirty="0" smtClean="0">
                <a:solidFill>
                  <a:srgbClr val="909090"/>
                </a:solidFill>
                <a:latin typeface="Skolar Basic Rg" pitchFamily="50" charset="0"/>
              </a:rPr>
              <a:t>BE NICE TO YOUR</a:t>
            </a:r>
          </a:p>
          <a:p>
            <a:pPr algn="ctr" eaLnBrk="1" hangingPunct="1">
              <a:buFontTx/>
              <a:buNone/>
              <a:defRPr/>
            </a:pPr>
            <a:r>
              <a:rPr lang="en-US" sz="4000" dirty="0" smtClean="0">
                <a:solidFill>
                  <a:srgbClr val="909090"/>
                </a:solidFill>
                <a:latin typeface="Skolar Basic Rg" pitchFamily="50" charset="0"/>
              </a:rPr>
              <a:t>POLL WORKERS!</a:t>
            </a:r>
            <a:endParaRPr lang="en-US" sz="40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2D33CBC5-6791-7745-B79C-B7E790A31E6F}" type="slidenum">
              <a:rPr lang="en-US">
                <a:solidFill>
                  <a:schemeClr val="tx1"/>
                </a:solidFill>
              </a:rPr>
              <a:pPr/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86" name="Picture 10" descr="smile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6222" y="3235325"/>
            <a:ext cx="1323975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 descr="woman-hom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94525" y="288925"/>
            <a:ext cx="1801813" cy="426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304"/>
            <a:ext cx="6588125" cy="6873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ELECTION DAY VOTING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 rot="19140000">
            <a:off x="689001" y="1451152"/>
            <a:ext cx="7150755" cy="12642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b="1" cap="none" dirty="0" smtClean="0">
                <a:solidFill>
                  <a:srgbClr val="D21A2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HELP SPREAD THE WORD</a:t>
            </a:r>
            <a:endParaRPr lang="en-US" sz="44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 rot="19140000">
            <a:off x="1714788" y="2991078"/>
            <a:ext cx="6510338" cy="3286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cap="none" dirty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TV Ads, </a:t>
            </a:r>
            <a:r>
              <a:rPr cap="none" dirty="0" smtClean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Billboards </a:t>
            </a:r>
            <a:r>
              <a:rPr cap="none" dirty="0">
                <a:solidFill>
                  <a:schemeClr val="bg1"/>
                </a:solidFill>
                <a:latin typeface="Skolar Basic Rg" pitchFamily="50" charset="0"/>
                <a:ea typeface="ＭＳ Ｐゴシック" pitchFamily="-65" charset="-128"/>
                <a:cs typeface="ＭＳ Ｐゴシック" pitchFamily="-65" charset="-128"/>
              </a:rPr>
              <a:t>and Print Materials</a:t>
            </a:r>
          </a:p>
        </p:txBody>
      </p:sp>
      <p:sp>
        <p:nvSpPr>
          <p:cNvPr id="7270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4DE0DE55-8E49-EB45-BEE1-D5D376263DDF}" type="slidenum">
              <a:rPr lang="en-US">
                <a:solidFill>
                  <a:schemeClr val="tx1"/>
                </a:solidFill>
              </a:rPr>
              <a:pPr/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E74A22-08D2-4CEE-A6A6-FEC02A4739B1}" type="slidenum">
              <a:rPr lang="en-US" smtClean="0"/>
              <a:pPr eaLnBrk="1" hangingPunct="1"/>
              <a:t>39</a:t>
            </a:fld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290918" y="5829486"/>
            <a:ext cx="6858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dirty="0">
                <a:solidFill>
                  <a:srgbClr val="B61A21"/>
                </a:solidFill>
                <a:latin typeface="Arial" pitchFamily="34" charset="0"/>
                <a:cs typeface="Arial" pitchFamily="34" charset="0"/>
              </a:rPr>
              <a:t>http://bringit.wisconsin.gov</a:t>
            </a:r>
          </a:p>
          <a:p>
            <a:pPr>
              <a:defRPr/>
            </a:pPr>
            <a:endParaRPr lang="en-US" sz="4000" i="1" dirty="0">
              <a:latin typeface="+mn-lt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-1187533" y="106878"/>
            <a:ext cx="5249098" cy="607622"/>
          </a:xfrm>
        </p:spPr>
        <p:txBody>
          <a:bodyPr/>
          <a:lstStyle/>
          <a:p>
            <a:pPr algn="ctr" eaLnBrk="1" hangingPunct="1">
              <a:tabLst>
                <a:tab pos="4691063" algn="l"/>
              </a:tabLst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WEBSITE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36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588" y="945832"/>
            <a:ext cx="62865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97581" y="175120"/>
            <a:ext cx="7521575" cy="549275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VOTER ELIGIBILITY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-88900" y="1122878"/>
            <a:ext cx="8056067" cy="712849"/>
          </a:xfrm>
        </p:spPr>
        <p:txBody>
          <a:bodyPr>
            <a:noAutofit/>
          </a:bodyPr>
          <a:lstStyle/>
          <a:p>
            <a:pPr marL="342900" lvl="1" indent="-342900" algn="ctr" eaLnBrk="1" hangingPunct="1">
              <a:spcBef>
                <a:spcPts val="800"/>
              </a:spcBef>
              <a:buClrTx/>
              <a:buFont typeface="Wingdings" pitchFamily="-65" charset="2"/>
              <a:buNone/>
              <a:defRPr/>
            </a:pP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  <a:cs typeface="ＭＳ Ｐゴシック" pitchFamily="-65" charset="-128"/>
              </a:rPr>
              <a:t>WHO IS ELIGIBLE TO VOTE IN WISCONSIN?</a:t>
            </a: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4680" y="2026062"/>
            <a:ext cx="7891794" cy="14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be at least 18 years of age</a:t>
            </a:r>
          </a:p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be a U.S. Citizen</a:t>
            </a:r>
          </a:p>
          <a:p>
            <a:pPr marL="685800" indent="-6858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  <a:t>You must reside at your current address for at least 10 days*</a:t>
            </a:r>
            <a:br>
              <a:rPr lang="en-US" sz="24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4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buClr>
                <a:srgbClr val="FF8000"/>
              </a:buClr>
              <a:defRPr/>
            </a:pPr>
            <a:r>
              <a:rPr lang="en-US" sz="1800" dirty="0" smtClean="0">
                <a:solidFill>
                  <a:srgbClr val="909090"/>
                </a:solidFill>
                <a:latin typeface="Skolar Basic Rg" pitchFamily="50" charset="0"/>
              </a:rPr>
              <a:t>*If you have lived at your current address less than 10 days, you may be eligible to vote from the address you last lived in Wisconsin for 10 days</a:t>
            </a:r>
            <a:endParaRPr lang="en-US" sz="1800" dirty="0">
              <a:solidFill>
                <a:srgbClr val="909090"/>
              </a:solidFill>
              <a:latin typeface="Skolar Basic Rg" pitchFamily="50" charset="0"/>
            </a:endParaRPr>
          </a:p>
          <a:p>
            <a:pPr marL="685800" indent="-685800" algn="ctr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98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03465"/>
            <a:ext cx="7521575" cy="54927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POSTERS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36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2E2B9CCD-110B-AC4E-8452-B90B075E687E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5" y="1526372"/>
            <a:ext cx="2209640" cy="33529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45" y="1584740"/>
            <a:ext cx="2009357" cy="329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99" y="1584740"/>
            <a:ext cx="2044324" cy="3294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02" y="1584739"/>
            <a:ext cx="2085697" cy="3294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9280" y="904297"/>
            <a:ext cx="709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1">
                    <a:lumMod val="50000"/>
                  </a:schemeClr>
                </a:solidFill>
                <a:latin typeface="Franklin Gothic Medium" panose="020B0603020102020204" pitchFamily="34" charset="0"/>
              </a:rPr>
              <a:t>WWW.BRINGIT.WI.GOV</a:t>
            </a:r>
            <a:endParaRPr lang="en-US" sz="2800" u="sng" dirty="0">
              <a:solidFill>
                <a:schemeClr val="bg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2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>
          <a:xfrm>
            <a:off x="-1" y="946097"/>
            <a:ext cx="8612659" cy="4030975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800" dirty="0" smtClean="0">
                <a:solidFill>
                  <a:srgbClr val="909090"/>
                </a:solidFill>
                <a:latin typeface="Skolar Basic Rg" pitchFamily="50" charset="0"/>
              </a:rPr>
              <a:t>THIS PRESENTATION AND INFO AVAILABLE AT:</a:t>
            </a:r>
            <a:endParaRPr lang="en-US" sz="28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3"/>
              </a:rPr>
              <a:t>http://bringit.wisconsin.gov</a:t>
            </a:r>
            <a:r>
              <a:rPr lang="en-US" sz="2000" b="0" u="sng" dirty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000" b="0" u="sng" dirty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4"/>
              </a:rPr>
              <a:t>http://elections.wi.gov</a:t>
            </a: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b="0" u="sng" dirty="0" smtClean="0">
                <a:solidFill>
                  <a:srgbClr val="909090"/>
                </a:solidFill>
                <a:latin typeface="Skolar Basic Rg" pitchFamily="50" charset="0"/>
                <a:hlinkClick r:id="rId5"/>
              </a:rPr>
              <a:t>https://MyVote.wi.gov</a:t>
            </a: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  <a:t/>
            </a:r>
            <a:br>
              <a:rPr lang="en-US" sz="2400" b="0" u="sng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800" dirty="0">
                <a:solidFill>
                  <a:srgbClr val="909090"/>
                </a:solidFill>
                <a:latin typeface="Skolar Basic Rg" pitchFamily="50" charset="0"/>
              </a:rPr>
              <a:t>Q</a:t>
            </a: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</a:rPr>
              <a:t>UESTIONS?</a:t>
            </a:r>
            <a:endParaRPr lang="en-US" sz="2800" b="1" i="1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Elections Commission </a:t>
            </a:r>
            <a:r>
              <a:rPr lang="en-US" sz="2000" b="0" dirty="0">
                <a:solidFill>
                  <a:srgbClr val="909090"/>
                </a:solidFill>
                <a:latin typeface="Skolar Basic Rg" pitchFamily="50" charset="0"/>
              </a:rPr>
              <a:t>Help Desk Phone </a:t>
            </a: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Number:  </a:t>
            </a:r>
            <a:r>
              <a:rPr lang="en-US" sz="2000" b="0" dirty="0">
                <a:solidFill>
                  <a:srgbClr val="909090"/>
                </a:solidFill>
                <a:latin typeface="Skolar Basic Rg" pitchFamily="50" charset="0"/>
              </a:rPr>
              <a:t>(608) – 261 – </a:t>
            </a: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2028</a:t>
            </a:r>
          </a:p>
          <a:p>
            <a:pPr marL="0" indent="0" eaLnBrk="1" hangingPunct="1">
              <a:lnSpc>
                <a:spcPct val="120000"/>
              </a:lnSpc>
              <a:buClr>
                <a:srgbClr val="FF8000"/>
              </a:buClr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Elections Commission Help Desk Email:  Elections@wi.gov</a:t>
            </a:r>
            <a:endParaRPr lang="en-US" sz="2000" dirty="0">
              <a:solidFill>
                <a:srgbClr val="909090"/>
              </a:solidFill>
              <a:latin typeface="Skolar Basic Rg" pitchFamily="50" charset="0"/>
            </a:endParaRPr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0BCDF697-0CCD-574C-9172-0789D9F8F7D0}" type="slidenum">
              <a:rPr lang="en-US" smtClean="0">
                <a:solidFill>
                  <a:schemeClr val="tx1"/>
                </a:solidFill>
              </a:rPr>
              <a:pPr/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8229600" cy="9874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000" b="1" dirty="0">
                <a:solidFill>
                  <a:srgbClr val="D21A21"/>
                </a:solidFill>
                <a:latin typeface="Franklin Gothic Medium" panose="020B0603020102020204" pitchFamily="34" charset="0"/>
              </a:rPr>
              <a:t>SUMMARY</a:t>
            </a:r>
            <a:r>
              <a:rPr lang="en-US" sz="4000" b="1" dirty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</a:p>
        </p:txBody>
      </p:sp>
      <p:sp>
        <p:nvSpPr>
          <p:cNvPr id="2" name="Rectangle 1"/>
          <p:cNvSpPr/>
          <p:nvPr/>
        </p:nvSpPr>
        <p:spPr>
          <a:xfrm>
            <a:off x="2557848" y="5171987"/>
            <a:ext cx="41518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Wingdings" pitchFamily="-65" charset="2"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1-866-VOTE-WIS</a:t>
            </a:r>
            <a:endParaRPr lang="en-US" sz="40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 rot="19140000">
            <a:off x="1061198" y="1888565"/>
            <a:ext cx="56515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THANK YOU!</a:t>
            </a:r>
            <a:endParaRPr lang="en-US" sz="48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294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7FE251EB-4E1F-F54B-BEA4-76F49CA43A3C}" type="slidenum">
              <a:rPr lang="en-US" smtClean="0">
                <a:solidFill>
                  <a:schemeClr val="tx1"/>
                </a:solidFill>
              </a:rPr>
              <a:pPr/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 rot="19140000">
            <a:off x="1386738" y="2698852"/>
            <a:ext cx="7529034" cy="469778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Skolar Basic Rg" pitchFamily="50" charset="0"/>
              </a:rPr>
              <a:t>And Don’t forget to bring it to the ballot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97581" y="175120"/>
            <a:ext cx="7521575" cy="549275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VOTER ELIGIBILITY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0407" y="1016988"/>
            <a:ext cx="8056067" cy="712849"/>
          </a:xfrm>
        </p:spPr>
        <p:txBody>
          <a:bodyPr>
            <a:noAutofit/>
          </a:bodyPr>
          <a:lstStyle/>
          <a:p>
            <a:pPr marL="0" lvl="1" indent="0" eaLnBrk="1" hangingPunct="1">
              <a:spcBef>
                <a:spcPts val="800"/>
              </a:spcBef>
              <a:buClr>
                <a:srgbClr val="FF8000"/>
              </a:buClr>
              <a:buNone/>
              <a:defRPr/>
            </a:pPr>
            <a:r>
              <a:rPr lang="en-US" sz="2800" b="1" dirty="0" smtClean="0">
                <a:solidFill>
                  <a:srgbClr val="909090"/>
                </a:solidFill>
                <a:latin typeface="Skolar Basic Rg" pitchFamily="50" charset="0"/>
                <a:cs typeface="ＭＳ Ｐゴシック" pitchFamily="-65" charset="-128"/>
              </a:rPr>
              <a:t>WHO CANNOT VOTE IN WISCONSIN?</a:t>
            </a: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4680" y="1831437"/>
            <a:ext cx="7891794" cy="142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pitchFamily="-65" charset="0"/>
              <a:defRPr sz="1600" b="1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-65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are serving any part of a felony sentence.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have been adjudged incompetent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placed a bet or a wager  on the 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outcome of the election</a:t>
            </a:r>
            <a:b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</a:br>
            <a:endParaRPr lang="en-US" sz="2000" b="0" dirty="0" smtClean="0">
              <a:solidFill>
                <a:srgbClr val="909090"/>
              </a:solidFill>
              <a:latin typeface="Skolar Basic Rg" pitchFamily="50" charset="0"/>
            </a:endParaRPr>
          </a:p>
          <a:p>
            <a:pPr marL="457200" indent="-457200" eaLnBrk="1" hangingPunct="1">
              <a:buClr>
                <a:srgbClr val="FF8000"/>
              </a:buClr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909090"/>
                </a:solidFill>
                <a:latin typeface="Skolar Basic Rg" pitchFamily="50" charset="0"/>
              </a:rPr>
              <a:t>You cannot vote if you have already voted in that election</a:t>
            </a:r>
          </a:p>
          <a:p>
            <a:pPr marL="0" indent="0" eaLnBrk="1" hangingPunct="1">
              <a:buClr>
                <a:srgbClr val="FF8000"/>
              </a:buClr>
              <a:defRPr/>
            </a:pPr>
            <a:endParaRPr lang="en-US" sz="2400" dirty="0">
              <a:solidFill>
                <a:srgbClr val="909090"/>
              </a:solidFill>
              <a:latin typeface="Skolar Basic Rg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7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4"/>
          <p:cNvSpPr>
            <a:spLocks noGrp="1" noChangeArrowheads="1"/>
          </p:cNvSpPr>
          <p:nvPr>
            <p:ph type="title"/>
          </p:nvPr>
        </p:nvSpPr>
        <p:spPr>
          <a:xfrm rot="19140000">
            <a:off x="763664" y="1687512"/>
            <a:ext cx="6755664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cap="none" dirty="0" smtClean="0"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4000" b="1" cap="none" dirty="0" smtClean="0"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  <a:ea typeface="ＭＳ Ｐゴシック" pitchFamily="-65" charset="-128"/>
                <a:cs typeface="ＭＳ Ｐゴシック" pitchFamily="-65" charset="-128"/>
              </a:rPr>
              <a:t>ACCEPTABLE PHOTO ID</a:t>
            </a:r>
            <a:endParaRPr lang="en-US" sz="4800" b="1" cap="none" dirty="0">
              <a:solidFill>
                <a:srgbClr val="D21A21"/>
              </a:solidFill>
              <a:latin typeface="Franklin Gothic Medium" panose="020B0603020102020204" pitchFamily="34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5603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F56EE3C-4ABD-BF45-B811-0D9450EE1AAC}" type="slidenum">
              <a:rPr lang="en-US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4" name="Picture 1" descr="id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1325" y="2290763"/>
            <a:ext cx="244951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7521575" cy="777240"/>
          </a:xfrm>
        </p:spPr>
        <p:txBody>
          <a:bodyPr/>
          <a:lstStyle/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92C72334-1613-E342-9C98-FCD2DEAD1E97}" type="slidenum">
              <a:rPr lang="en-US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89437" y="1061615"/>
            <a:ext cx="5627163" cy="729085"/>
          </a:xfrm>
        </p:spPr>
        <p:txBody>
          <a:bodyPr>
            <a:noAutofit/>
          </a:bodyPr>
          <a:lstStyle/>
          <a:p>
            <a:pPr marL="0" indent="0" eaLnBrk="1" hangingPunct="1">
              <a:defRPr/>
            </a:pPr>
            <a:r>
              <a:rPr lang="en-US" altLang="ja-JP" sz="2800" dirty="0" smtClean="0">
                <a:solidFill>
                  <a:srgbClr val="909090"/>
                </a:solidFill>
                <a:latin typeface="Skolar Basic Rg" pitchFamily="50" charset="0"/>
              </a:rPr>
              <a:t>IMPORTANT NOTES</a:t>
            </a: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/>
            </a:r>
            <a:b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</a:br>
            <a: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  <a:t/>
            </a:r>
            <a:br>
              <a:rPr lang="en-US" altLang="ja-JP" sz="4000" dirty="0" smtClean="0">
                <a:solidFill>
                  <a:srgbClr val="FF8000"/>
                </a:solidFill>
                <a:latin typeface="Skolar Basic Rg" pitchFamily="50" charset="0"/>
              </a:rPr>
            </a:br>
            <a:r>
              <a:rPr lang="en-US" altLang="ja-JP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/>
            </a:r>
            <a:br>
              <a:rPr lang="en-US" altLang="ja-JP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</a:br>
            <a:endParaRPr lang="en-US" altLang="ja-JP" sz="32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algn="ctr" eaLnBrk="1" hangingPunct="1">
              <a:buFontTx/>
              <a:buNone/>
              <a:defRPr/>
            </a:pPr>
            <a:endParaRPr lang="en-US" altLang="ja-JP" sz="4000" dirty="0">
              <a:solidFill>
                <a:srgbClr val="FF8000"/>
              </a:solidFill>
              <a:latin typeface="Skolar Basic Rg" pitchFamily="50" charset="0"/>
            </a:endParaRPr>
          </a:p>
          <a:p>
            <a:pPr marL="342900" lvl="1" indent="-342900" algn="ctr" eaLnBrk="1" hangingPunct="1">
              <a:spcBef>
                <a:spcPts val="800"/>
              </a:spcBef>
              <a:buClrTx/>
              <a:buFont typeface="Wingdings" pitchFamily="-65" charset="2"/>
              <a:buNone/>
              <a:defRPr/>
            </a:pPr>
            <a:endParaRPr lang="en-US" sz="2800" b="1" dirty="0" smtClean="0">
              <a:solidFill>
                <a:srgbClr val="B61A21"/>
              </a:solidFill>
            </a:endParaRPr>
          </a:p>
          <a:p>
            <a:pPr algn="ctr" eaLnBrk="1" hangingPunct="1">
              <a:buFontTx/>
              <a:buNone/>
              <a:defRPr/>
            </a:pPr>
            <a:endParaRPr lang="en-US" sz="4800" dirty="0">
              <a:solidFill>
                <a:srgbClr val="3E1F00"/>
              </a:solidFill>
              <a:latin typeface="Arial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" y="19431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There is no such thing as a separate “Voter ID” </a:t>
            </a: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b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</a:br>
            <a:endParaRPr lang="en-US" altLang="ja-JP" sz="2400" dirty="0" smtClean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342900" indent="-342900">
              <a:buClr>
                <a:srgbClr val="FF8000"/>
              </a:buClr>
              <a:buFont typeface="Wingdings" panose="05000000000000000000" pitchFamily="2" charset="2"/>
              <a:buChar char="§"/>
            </a:pPr>
            <a:r>
              <a:rPr lang="en-US" altLang="ja-JP" sz="24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Some </a:t>
            </a:r>
            <a:r>
              <a:rPr lang="en-US" altLang="ja-JP" sz="24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Absentee voters are exempt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05" y="4341630"/>
            <a:ext cx="1889263" cy="122577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38490" y="4492512"/>
            <a:ext cx="1236455" cy="192268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766" y="1150113"/>
            <a:ext cx="7026275" cy="2300703"/>
          </a:xfrm>
        </p:spPr>
        <p:txBody>
          <a:bodyPr/>
          <a:lstStyle/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State of Wisconsin Driver License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 </a:t>
            </a:r>
            <a:endParaRPr lang="en-US" sz="32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State of Wisconsin ID Card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U.S. Uniformed Service ID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U.S. Passport (Book 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or 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Card</a:t>
            </a: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)</a:t>
            </a:r>
            <a:r>
              <a:rPr lang="en-US" sz="3200" dirty="0" smtClean="0">
                <a:solidFill>
                  <a:srgbClr val="D21A21"/>
                </a:solidFill>
                <a:latin typeface="Skolar Basic Rg" pitchFamily="50" charset="0"/>
                <a:cs typeface="Arial" pitchFamily="34" charset="0"/>
              </a:rPr>
              <a:t>*</a:t>
            </a:r>
            <a:endParaRPr lang="en-US" sz="3200" dirty="0">
              <a:solidFill>
                <a:srgbClr val="D21A21"/>
              </a:solidFill>
              <a:latin typeface="Skolar Basic Rg" pitchFamily="50" charset="0"/>
              <a:cs typeface="Arial" pitchFamily="34" charset="0"/>
            </a:endParaRP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2997" y="4124937"/>
            <a:ext cx="1861755" cy="2657838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65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54370" y="4317311"/>
            <a:ext cx="1897625" cy="12257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318076" y="3450816"/>
            <a:ext cx="8847117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9113" indent="-176213" eaLnBrk="0" hangingPunct="0"/>
            <a:r>
              <a:rPr lang="en-US" sz="2000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*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These 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accepted IDs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should be unexpired or if expired, 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after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the date of 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the most recent  general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election: 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 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Currently 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November </a:t>
            </a:r>
            <a:r>
              <a:rPr lang="en-US" dirty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4</a:t>
            </a:r>
            <a:r>
              <a:rPr lang="en-US" dirty="0" smtClean="0">
                <a:solidFill>
                  <a:srgbClr val="D21A21"/>
                </a:solidFill>
                <a:latin typeface="Franklin Gothic Medium" panose="020B0603020102020204" pitchFamily="34" charset="0"/>
                <a:cs typeface="Arial" pitchFamily="34" charset="0"/>
              </a:rPr>
              <a:t>, 2014.</a:t>
            </a:r>
            <a:endParaRPr lang="en-US" dirty="0">
              <a:solidFill>
                <a:srgbClr val="D21A21"/>
              </a:solidFill>
              <a:latin typeface="Franklin Gothic Medium" panose="020B0603020102020204" pitchFamily="34" charset="0"/>
              <a:cs typeface="Arial" pitchFamily="34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Clr>
                <a:srgbClr val="893419"/>
              </a:buClr>
              <a:buFont typeface="Wingdings" pitchFamily="-65" charset="2"/>
              <a:buChar char="§"/>
            </a:pPr>
            <a:endParaRPr lang="en-US" sz="2800" dirty="0">
              <a:solidFill>
                <a:srgbClr val="3E1F00"/>
              </a:solidFill>
              <a:latin typeface="Franklin Gothic Book" pitchFamily="-65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7968" y="5439681"/>
            <a:ext cx="1879163" cy="11766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333875" y="4030218"/>
            <a:ext cx="1697426" cy="1057649"/>
          </a:xfrm>
          <a:custGeom>
            <a:avLst/>
            <a:gdLst>
              <a:gd name="connsiteX0" fmla="*/ 0 w 1697426"/>
              <a:gd name="connsiteY0" fmla="*/ 176278 h 1057649"/>
              <a:gd name="connsiteX1" fmla="*/ 176278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76278 h 1057649"/>
              <a:gd name="connsiteX0" fmla="*/ 0 w 1697426"/>
              <a:gd name="connsiteY0" fmla="*/ 176278 h 1057649"/>
              <a:gd name="connsiteX1" fmla="*/ 143621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76278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21148 w 1697426"/>
              <a:gd name="connsiteY2" fmla="*/ 0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7426 w 1697426"/>
              <a:gd name="connsiteY3" fmla="*/ 176278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8813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21148 w 1697426"/>
              <a:gd name="connsiteY5" fmla="*/ 1057649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76278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21850 w 1697426"/>
              <a:gd name="connsiteY6" fmla="*/ 1057649 h 1057649"/>
              <a:gd name="connsiteX7" fmla="*/ 0 w 1697426"/>
              <a:gd name="connsiteY7" fmla="*/ 881371 h 1057649"/>
              <a:gd name="connsiteX8" fmla="*/ 0 w 1697426"/>
              <a:gd name="connsiteY8" fmla="*/ 129107 h 1057649"/>
              <a:gd name="connsiteX0" fmla="*/ 0 w 1697426"/>
              <a:gd name="connsiteY0" fmla="*/ 129107 h 1057649"/>
              <a:gd name="connsiteX1" fmla="*/ 143621 w 1697426"/>
              <a:gd name="connsiteY1" fmla="*/ 0 h 1057649"/>
              <a:gd name="connsiteX2" fmla="*/ 1550176 w 1697426"/>
              <a:gd name="connsiteY2" fmla="*/ 3628 h 1057649"/>
              <a:gd name="connsiteX3" fmla="*/ 1690169 w 1697426"/>
              <a:gd name="connsiteY3" fmla="*/ 129106 h 1057649"/>
              <a:gd name="connsiteX4" fmla="*/ 1697426 w 1697426"/>
              <a:gd name="connsiteY4" fmla="*/ 906771 h 1057649"/>
              <a:gd name="connsiteX5" fmla="*/ 1564691 w 1697426"/>
              <a:gd name="connsiteY5" fmla="*/ 1050392 h 1057649"/>
              <a:gd name="connsiteX6" fmla="*/ 121850 w 1697426"/>
              <a:gd name="connsiteY6" fmla="*/ 1057649 h 1057649"/>
              <a:gd name="connsiteX7" fmla="*/ 0 w 1697426"/>
              <a:gd name="connsiteY7" fmla="*/ 917656 h 1057649"/>
              <a:gd name="connsiteX8" fmla="*/ 0 w 1697426"/>
              <a:gd name="connsiteY8" fmla="*/ 129107 h 105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97426" h="1057649">
                <a:moveTo>
                  <a:pt x="0" y="129107"/>
                </a:moveTo>
                <a:cubicBezTo>
                  <a:pt x="0" y="31751"/>
                  <a:pt x="46265" y="0"/>
                  <a:pt x="143621" y="0"/>
                </a:cubicBezTo>
                <a:lnTo>
                  <a:pt x="1550176" y="3628"/>
                </a:lnTo>
                <a:cubicBezTo>
                  <a:pt x="1647532" y="3628"/>
                  <a:pt x="1690169" y="31750"/>
                  <a:pt x="1690169" y="129106"/>
                </a:cubicBezTo>
                <a:lnTo>
                  <a:pt x="1697426" y="906771"/>
                </a:lnTo>
                <a:cubicBezTo>
                  <a:pt x="1697426" y="1004127"/>
                  <a:pt x="1662047" y="1050392"/>
                  <a:pt x="1564691" y="1050392"/>
                </a:cubicBezTo>
                <a:lnTo>
                  <a:pt x="121850" y="1057649"/>
                </a:lnTo>
                <a:cubicBezTo>
                  <a:pt x="24494" y="1057649"/>
                  <a:pt x="0" y="1015012"/>
                  <a:pt x="0" y="917656"/>
                </a:cubicBezTo>
                <a:lnTo>
                  <a:pt x="0" y="129107"/>
                </a:lnTo>
                <a:close/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85013"/>
            <a:ext cx="7521575" cy="7772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705" y="5201947"/>
            <a:ext cx="1897625" cy="119964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ln>
            <a:round/>
            <a:headEnd/>
            <a:tailEnd/>
          </a:ln>
        </p:spPr>
        <p:txBody>
          <a:bodyPr/>
          <a:lstStyle/>
          <a:p>
            <a:fld id="{A1F00414-D136-474B-BB09-95C93B329EFB}" type="slidenum">
              <a:rPr lang="en-US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654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9766" y="1150113"/>
            <a:ext cx="7083077" cy="2779336"/>
          </a:xfrm>
        </p:spPr>
        <p:txBody>
          <a:bodyPr/>
          <a:lstStyle/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State of Wisconsin Driver License or ID card </a:t>
            </a: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Receipt</a:t>
            </a: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Certificate of Naturalization</a:t>
            </a: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Tribal ID Card </a:t>
            </a:r>
            <a:endParaRPr lang="en-US" sz="3200" dirty="0" smtClean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  <a:p>
            <a:pPr marL="698500" lvl="1" indent="-698500" eaLnBrk="1" hangingPunct="1">
              <a:lnSpc>
                <a:spcPct val="110000"/>
              </a:lnSpc>
              <a:buClr>
                <a:srgbClr val="FF8000"/>
              </a:buClr>
            </a:pPr>
            <a:r>
              <a:rPr lang="en-US" sz="3200" dirty="0" smtClean="0">
                <a:solidFill>
                  <a:srgbClr val="909090"/>
                </a:solidFill>
                <a:latin typeface="Skolar Basic Rg" pitchFamily="50" charset="0"/>
                <a:cs typeface="Arial" pitchFamily="34" charset="0"/>
              </a:rPr>
              <a:t>Veteran’s Affairs ID</a:t>
            </a:r>
            <a:endParaRPr lang="en-US" sz="3200" dirty="0">
              <a:solidFill>
                <a:srgbClr val="909090"/>
              </a:solidFill>
              <a:latin typeface="Skolar Basic Rg" pitchFamily="50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0" y="85013"/>
            <a:ext cx="7521575" cy="7772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rgbClr val="B61A21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B61A21"/>
                </a:solidFill>
                <a:latin typeface="Franklin Gothic Medium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r>
              <a:rPr lang="en-US" sz="4800" b="1" cap="none" dirty="0" smtClean="0">
                <a:solidFill>
                  <a:srgbClr val="D21A21"/>
                </a:solidFill>
                <a:latin typeface="Franklin Gothic Medium" panose="020B0603020102020204" pitchFamily="34" charset="0"/>
              </a:rPr>
              <a:t>ACCEPTABLE PHOTO ID</a:t>
            </a:r>
            <a:r>
              <a:rPr lang="en-US" sz="4800" b="1" cap="none" dirty="0" smtClean="0">
                <a:solidFill>
                  <a:srgbClr val="909090"/>
                </a:solidFill>
                <a:latin typeface="Franklin Gothic Medium" panose="020B0603020102020204" pitchFamily="34" charset="0"/>
              </a:rPr>
              <a:t>-</a:t>
            </a:r>
            <a:endParaRPr lang="en-US" sz="4800" b="1" cap="none" dirty="0">
              <a:solidFill>
                <a:srgbClr val="90909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317806"/>
            <a:ext cx="2855351" cy="226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1170" y="4567217"/>
            <a:ext cx="2309252" cy="177107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Rounded Rectangle 17"/>
          <p:cNvSpPr/>
          <p:nvPr/>
        </p:nvSpPr>
        <p:spPr>
          <a:xfrm>
            <a:off x="7080422" y="4856204"/>
            <a:ext cx="1895970" cy="1193104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1608">
            <a:off x="2680150" y="4748592"/>
            <a:ext cx="2161273" cy="148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52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10304</TotalTime>
  <Words>1089</Words>
  <Application>Microsoft Office PowerPoint</Application>
  <PresentationFormat>On-screen Show (4:3)</PresentationFormat>
  <Paragraphs>232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</vt:lpstr>
      <vt:lpstr>Wingdings</vt:lpstr>
      <vt:lpstr>ＭＳ Ｐゴシック</vt:lpstr>
      <vt:lpstr>Estrangelo Edessa</vt:lpstr>
      <vt:lpstr>Franklin Gothic Medium</vt:lpstr>
      <vt:lpstr>Skolar Basic Rg</vt:lpstr>
      <vt:lpstr>Franklin Gothic Book</vt:lpstr>
      <vt:lpstr>Tunga</vt:lpstr>
      <vt:lpstr>Angles</vt:lpstr>
      <vt:lpstr>PowerPoint Presentation</vt:lpstr>
      <vt:lpstr>-PRESENTATION OUTLINE-</vt:lpstr>
      <vt:lpstr> VOTER ELIGIBILITY</vt:lpstr>
      <vt:lpstr>-VOTER ELIGIBILITY-</vt:lpstr>
      <vt:lpstr>-VOTER ELIGIBILITY-</vt:lpstr>
      <vt:lpstr> ACCEPTABLE PHOTO ID</vt:lpstr>
      <vt:lpstr>-ACCEPTABLE PHOTO ID-</vt:lpstr>
      <vt:lpstr>PowerPoint Presentation</vt:lpstr>
      <vt:lpstr>PowerPoint Presentation</vt:lpstr>
      <vt:lpstr>-ACCEPTABLE PHOTO ID-</vt:lpstr>
      <vt:lpstr>-ACCEPTABLE PHOTO ID-</vt:lpstr>
      <vt:lpstr>-ACCEPTABLE ID WITHOUT PHOTO-</vt:lpstr>
      <vt:lpstr>PowerPoint Presentation</vt:lpstr>
      <vt:lpstr>-ACCEPTABLE PHOTO ID-</vt:lpstr>
      <vt:lpstr>PowerPoint Presentation</vt:lpstr>
      <vt:lpstr> REGISTRATION &amp;  PROOF OF RESIDENCE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-REGISTRATION &amp;        PROOF OF RESIDENCE-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ELECTION DAY</vt:lpstr>
      <vt:lpstr>-ELECTION DAY VOTING-</vt:lpstr>
      <vt:lpstr>-ELECTION DAY VOTING-</vt:lpstr>
      <vt:lpstr>-ELECTION DAY VOTING-</vt:lpstr>
      <vt:lpstr>-ELECTION DAY VOTING-</vt:lpstr>
      <vt:lpstr>HELP SPREAD THE WORD</vt:lpstr>
      <vt:lpstr>-WEBSITE-</vt:lpstr>
      <vt:lpstr>-POSTERS-</vt:lpstr>
      <vt:lpstr>PowerPoint Presentation</vt:lpstr>
      <vt:lpstr>THANK YOU!</vt:lpstr>
    </vt:vector>
  </TitlesOfParts>
  <Company>State of Wisconsin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rossms</dc:creator>
  <cp:lastModifiedBy>Doffing, Christopher S - Elections</cp:lastModifiedBy>
  <cp:revision>310</cp:revision>
  <cp:lastPrinted>2012-01-05T19:44:21Z</cp:lastPrinted>
  <dcterms:created xsi:type="dcterms:W3CDTF">2012-01-20T20:51:52Z</dcterms:created>
  <dcterms:modified xsi:type="dcterms:W3CDTF">2016-09-13T18:48:20Z</dcterms:modified>
</cp:coreProperties>
</file>