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8"/>
  </p:notesMasterIdLst>
  <p:handoutMasterIdLst>
    <p:handoutMasterId r:id="rId49"/>
  </p:handoutMasterIdLst>
  <p:sldIdLst>
    <p:sldId id="360" r:id="rId2"/>
    <p:sldId id="285" r:id="rId3"/>
    <p:sldId id="390" r:id="rId4"/>
    <p:sldId id="391" r:id="rId5"/>
    <p:sldId id="393" r:id="rId6"/>
    <p:sldId id="338" r:id="rId7"/>
    <p:sldId id="288" r:id="rId8"/>
    <p:sldId id="362" r:id="rId9"/>
    <p:sldId id="401" r:id="rId10"/>
    <p:sldId id="296" r:id="rId11"/>
    <p:sldId id="289" r:id="rId12"/>
    <p:sldId id="387" r:id="rId13"/>
    <p:sldId id="385" r:id="rId14"/>
    <p:sldId id="369" r:id="rId15"/>
    <p:sldId id="332" r:id="rId16"/>
    <p:sldId id="370" r:id="rId17"/>
    <p:sldId id="316" r:id="rId18"/>
    <p:sldId id="394" r:id="rId19"/>
    <p:sldId id="396" r:id="rId20"/>
    <p:sldId id="352" r:id="rId21"/>
    <p:sldId id="395" r:id="rId22"/>
    <p:sldId id="397" r:id="rId23"/>
    <p:sldId id="398" r:id="rId24"/>
    <p:sldId id="371" r:id="rId25"/>
    <p:sldId id="399" r:id="rId26"/>
    <p:sldId id="375" r:id="rId27"/>
    <p:sldId id="388" r:id="rId28"/>
    <p:sldId id="374" r:id="rId29"/>
    <p:sldId id="377" r:id="rId30"/>
    <p:sldId id="378" r:id="rId31"/>
    <p:sldId id="379" r:id="rId32"/>
    <p:sldId id="380" r:id="rId33"/>
    <p:sldId id="381" r:id="rId34"/>
    <p:sldId id="373" r:id="rId35"/>
    <p:sldId id="318" r:id="rId36"/>
    <p:sldId id="300" r:id="rId37"/>
    <p:sldId id="304" r:id="rId38"/>
    <p:sldId id="400" r:id="rId39"/>
    <p:sldId id="305" r:id="rId40"/>
    <p:sldId id="386" r:id="rId41"/>
    <p:sldId id="363" r:id="rId42"/>
    <p:sldId id="382" r:id="rId43"/>
    <p:sldId id="389" r:id="rId44"/>
    <p:sldId id="383" r:id="rId45"/>
    <p:sldId id="312" r:id="rId46"/>
    <p:sldId id="282" r:id="rId4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090"/>
    <a:srgbClr val="D21A21"/>
    <a:srgbClr val="FF8000"/>
    <a:srgbClr val="C71A21"/>
    <a:srgbClr val="A21A21"/>
    <a:srgbClr val="B61A21"/>
    <a:srgbClr val="FFA622"/>
    <a:srgbClr val="901818"/>
    <a:srgbClr val="903419"/>
    <a:srgbClr val="401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710" autoAdjust="0"/>
  </p:normalViewPr>
  <p:slideViewPr>
    <p:cSldViewPr snapToGrid="0">
      <p:cViewPr>
        <p:scale>
          <a:sx n="77" d="100"/>
          <a:sy n="77" d="100"/>
        </p:scale>
        <p:origin x="-558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9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FCA3F58B-1707-704D-B6CB-902CEDC7DC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09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F25AAB-5880-724D-A62D-1977CBC6A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8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3D7F7-6788-C24E-842E-A016FFC537DF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5B097-23E4-914B-91CC-7C1834F7E043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75EEBE-A2C6-424A-ABF0-03C2E68E174B}" type="slidenum">
              <a:rPr lang="en-US" smtClean="0"/>
              <a:pPr eaLnBrk="1" hangingPunct="1"/>
              <a:t>42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12423-5370-1644-AF13-98FC38F8C858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EE28-2FB1-0E45-9DDC-B4D000A535EF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D1829-D7AA-0843-B87E-E5DD451A78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</a:t>
            </a:r>
            <a:r>
              <a:rPr lang="en-US" dirty="0">
                <a:solidFill>
                  <a:srgbClr val="FFFF00"/>
                </a:solidFill>
              </a:rPr>
              <a:t>bringit</a:t>
            </a:r>
            <a:r>
              <a:rPr lang="en-US" dirty="0"/>
              <a:t>.wisconsin.gov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A9AA-7F69-FB40-8685-1755FD00A2A7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E7CE6-F217-DB41-B5F6-4DC8AD9E2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6C99-BD3C-6A4F-B1F0-C249A7490666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FC9CF-E6EB-5644-BD03-9D05FDC317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B3D49-42B3-714B-BFA6-B7878F2EA24F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2117D-0730-9D4E-A729-C1E4A0DD6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6" name="Picture 10" descr="voterid_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6075" y="268288"/>
            <a:ext cx="19018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BE5F8-5E17-0E41-8475-E898E7C1FE37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3259-87D1-AD43-B1B9-E91E16407B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5BAA-BD8C-534D-B29B-7F27C4EF1D86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EEB3-CE0E-654B-B554-D74440D7ED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96D63-7F3B-3A4A-8F4E-140D41D779BF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A255C-C34A-1440-AF9A-40276ABD41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6EAFC-420E-014C-AAEB-C35F9531F8DC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</a:t>
            </a:r>
            <a:r>
              <a:rPr lang="en-US" dirty="0">
                <a:solidFill>
                  <a:srgbClr val="FFFF00"/>
                </a:solidFill>
              </a:rPr>
              <a:t>bringit</a:t>
            </a:r>
            <a:r>
              <a:rPr lang="en-US" dirty="0"/>
              <a:t>.wisconsin.gov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75B19-F7BB-0649-9AD5-89486D4391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DE80-B9AF-5949-9DE8-F4A86C0EC67E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9DF0B-B06D-A840-9E1F-4D1E6B977A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Right Triangle 5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CBBCC-37B3-4846-B0D1-663C4FC21A75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155948-9DE1-6747-9353-58ABA2B840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10" descr="voterid_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6075" y="268288"/>
            <a:ext cx="19018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EAC81-70D7-464B-9B6B-303819ADB060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C6229-0E39-834E-A200-0E746C4C3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4EED36-7E9C-E843-9726-8D4794B694B0}" type="datetime1">
              <a:rPr lang="en-US"/>
              <a:pPr>
                <a:defRPr/>
              </a:pPr>
              <a:t>4/29/2015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www.</a:t>
            </a:r>
            <a:r>
              <a:rPr lang="en-US" dirty="0">
                <a:solidFill>
                  <a:srgbClr val="FFFF00"/>
                </a:solidFill>
              </a:rPr>
              <a:t>bringit</a:t>
            </a:r>
            <a:r>
              <a:rPr lang="en-US" dirty="0"/>
              <a:t>.wisconsin.gov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853FE21-A4F4-E44D-A037-EB07556CB8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38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 cap="all">
          <a:solidFill>
            <a:srgbClr val="B61A2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itchFamily="-65" charset="0"/>
        <a:defRPr sz="1600" b="1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vote.wi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bringit.wisconsin.gov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yvote.wi.gov/" TargetMode="External"/><Relationship Id="rId4" Type="http://schemas.openxmlformats.org/officeDocument/2006/relationships/hyperlink" Target="http://gab.wi.gov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506412" y="2032000"/>
            <a:ext cx="8131175" cy="25860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en-US" sz="3600" dirty="0" smtClean="0">
              <a:latin typeface="Arial" pitchFamily="-65" charset="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sz="5000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VOTING IN WISCONSIN </a:t>
            </a:r>
            <a:br>
              <a:rPr lang="en-US" sz="5000" dirty="0" smtClean="0">
                <a:solidFill>
                  <a:srgbClr val="D21A21"/>
                </a:solidFill>
                <a:latin typeface="Interstate" panose="02000503090000020004" pitchFamily="2" charset="0"/>
              </a:rPr>
            </a:br>
            <a:r>
              <a:rPr lang="en-US" sz="5000" dirty="0" smtClean="0">
                <a:solidFill>
                  <a:srgbClr val="FF8000"/>
                </a:solidFill>
                <a:latin typeface="Interstate" panose="02000503090000020004" pitchFamily="2" charset="0"/>
              </a:rPr>
              <a:t>-</a:t>
            </a:r>
            <a:r>
              <a:rPr lang="en-US" sz="5000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 </a:t>
            </a:r>
            <a:r>
              <a:rPr lang="en-US" sz="4300" b="0" dirty="0" smtClean="0">
                <a:solidFill>
                  <a:srgbClr val="909090"/>
                </a:solidFill>
                <a:latin typeface="Skolar Basic Rg" pitchFamily="50" charset="0"/>
              </a:rPr>
              <a:t>AND</a:t>
            </a:r>
            <a:r>
              <a:rPr lang="en-US" sz="5000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 </a:t>
            </a:r>
            <a:r>
              <a:rPr lang="en-US" sz="5000" dirty="0" smtClean="0">
                <a:solidFill>
                  <a:srgbClr val="FF8000"/>
                </a:solidFill>
                <a:latin typeface="Interstate" panose="02000503090000020004" pitchFamily="2" charset="0"/>
              </a:rPr>
              <a:t>-</a:t>
            </a:r>
            <a:r>
              <a:rPr lang="en-US" sz="5000" dirty="0" smtClean="0">
                <a:solidFill>
                  <a:srgbClr val="C71A21"/>
                </a:solidFill>
                <a:latin typeface="Interstate" panose="02000503090000020004" pitchFamily="2" charset="0"/>
              </a:rPr>
              <a:t/>
            </a:r>
            <a:br>
              <a:rPr lang="en-US" sz="5000" dirty="0" smtClean="0">
                <a:solidFill>
                  <a:srgbClr val="C71A21"/>
                </a:solidFill>
                <a:latin typeface="Interstate" panose="02000503090000020004" pitchFamily="2" charset="0"/>
              </a:rPr>
            </a:br>
            <a:r>
              <a:rPr lang="en-US" sz="5000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THE VOTER PHOTO ID LAW</a:t>
            </a: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endParaRPr lang="en-US" dirty="0">
              <a:solidFill>
                <a:srgbClr val="B61A21"/>
              </a:solidFill>
              <a:latin typeface="Arial" pitchFamily="-65" charset="0"/>
            </a:endParaRPr>
          </a:p>
        </p:txBody>
      </p:sp>
      <p:pic>
        <p:nvPicPr>
          <p:cNvPr id="15364" name="Picture 1" descr="voterid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8" y="415925"/>
            <a:ext cx="2743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12" y="5166004"/>
            <a:ext cx="1600200" cy="160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5329698"/>
            <a:ext cx="4572000" cy="9438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Bef>
                <a:spcPts val="800"/>
              </a:spcBef>
              <a:defRPr/>
            </a:pPr>
            <a:r>
              <a:rPr lang="en-US" sz="2000" b="1" dirty="0" smtClean="0">
                <a:solidFill>
                  <a:srgbClr val="3E1F00"/>
                </a:solidFill>
                <a:latin typeface="Franklin Gothic Book"/>
              </a:rPr>
              <a:t>Speaker’s Bureau</a:t>
            </a:r>
          </a:p>
          <a:p>
            <a:pPr marL="342900" lvl="0" indent="-342900" algn="ctr">
              <a:spcBef>
                <a:spcPts val="800"/>
              </a:spcBef>
              <a:defRPr/>
            </a:pPr>
            <a:endParaRPr lang="en-US" sz="200" b="1" dirty="0" smtClean="0">
              <a:solidFill>
                <a:srgbClr val="3E1F00"/>
              </a:solidFill>
              <a:latin typeface="Franklin Gothic Book"/>
            </a:endParaRPr>
          </a:p>
          <a:p>
            <a:pPr marL="342900" lvl="0" indent="-342900" algn="ctr">
              <a:spcBef>
                <a:spcPts val="800"/>
              </a:spcBef>
              <a:defRPr/>
            </a:pPr>
            <a:r>
              <a:rPr lang="en-US" sz="2000" b="1" dirty="0" smtClean="0">
                <a:solidFill>
                  <a:srgbClr val="3E1F00"/>
                </a:solidFill>
                <a:latin typeface="Franklin Gothic Book"/>
              </a:rPr>
              <a:t>Government Accountability Board</a:t>
            </a:r>
            <a:endParaRPr lang="en-US" sz="2000" b="1" dirty="0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026" name="Picture 2" descr="C:\Users\doffic\Desktop\GAB 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41" y="5070407"/>
            <a:ext cx="2004029" cy="17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54432" y="3030026"/>
            <a:ext cx="3209217" cy="2017037"/>
          </a:xfrm>
          <a:prstGeom prst="roundRect">
            <a:avLst>
              <a:gd name="adj" fmla="val 1052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B0BBA57-67BA-7047-A204-25A1B74B27C8}" type="slidenum">
              <a:rPr lang="en-US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2061" y="1233112"/>
            <a:ext cx="8990728" cy="788334"/>
          </a:xfrm>
        </p:spPr>
        <p:txBody>
          <a:bodyPr/>
          <a:lstStyle/>
          <a:p>
            <a:pPr marL="0" indent="0" eaLnBrk="1" hangingPunct="1">
              <a:buClr>
                <a:srgbClr val="FF8000"/>
              </a:buClr>
            </a:pPr>
            <a:r>
              <a:rPr lang="en-US" sz="3200" b="0" dirty="0" smtClean="0">
                <a:solidFill>
                  <a:srgbClr val="909090"/>
                </a:solidFill>
                <a:latin typeface="Skolar Basic Rg" pitchFamily="50" charset="0"/>
              </a:rPr>
              <a:t>College, University </a:t>
            </a:r>
            <a:r>
              <a:rPr lang="en-US" sz="3200" b="0" dirty="0">
                <a:solidFill>
                  <a:srgbClr val="909090"/>
                </a:solidFill>
                <a:latin typeface="Skolar Basic Rg" pitchFamily="50" charset="0"/>
              </a:rPr>
              <a:t>or </a:t>
            </a:r>
            <a:r>
              <a:rPr lang="en-US" sz="3200" b="0" dirty="0" smtClean="0">
                <a:solidFill>
                  <a:srgbClr val="909090"/>
                </a:solidFill>
                <a:latin typeface="Skolar Basic Rg" pitchFamily="50" charset="0"/>
              </a:rPr>
              <a:t>Tech College </a:t>
            </a:r>
            <a:r>
              <a:rPr lang="en-US" sz="3200" b="0" dirty="0">
                <a:solidFill>
                  <a:srgbClr val="909090"/>
                </a:solidFill>
                <a:latin typeface="Skolar Basic Rg" pitchFamily="50" charset="0"/>
              </a:rPr>
              <a:t>Student </a:t>
            </a:r>
            <a:r>
              <a:rPr lang="en-US" sz="3200" b="0" dirty="0" smtClean="0">
                <a:solidFill>
                  <a:srgbClr val="909090"/>
                </a:solidFill>
                <a:latin typeface="Skolar Basic Rg" pitchFamily="50" charset="0"/>
              </a:rPr>
              <a:t>ID</a:t>
            </a:r>
            <a:r>
              <a:rPr lang="en-US" altLang="ja-JP" sz="3200" b="0" dirty="0" smtClean="0">
                <a:solidFill>
                  <a:srgbClr val="909090"/>
                </a:solidFill>
                <a:latin typeface="Skolar Basic Rg" pitchFamily="50" charset="0"/>
              </a:rPr>
              <a:t>s</a:t>
            </a:r>
            <a:r>
              <a:rPr lang="en-US" altLang="ja-JP" sz="3200" b="0" dirty="0" smtClean="0">
                <a:solidFill>
                  <a:srgbClr val="D21A21"/>
                </a:solidFill>
                <a:latin typeface="Skolar Basic Rg" pitchFamily="50" charset="0"/>
              </a:rPr>
              <a:t>*</a:t>
            </a:r>
          </a:p>
        </p:txBody>
      </p:sp>
      <p:sp>
        <p:nvSpPr>
          <p:cNvPr id="16393" name="Rectangle 3"/>
          <p:cNvSpPr>
            <a:spLocks noChangeArrowheads="1"/>
          </p:cNvSpPr>
          <p:nvPr/>
        </p:nvSpPr>
        <p:spPr bwMode="auto">
          <a:xfrm>
            <a:off x="-771577" y="2021446"/>
            <a:ext cx="76215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>
              <a:spcBef>
                <a:spcPct val="20000"/>
              </a:spcBef>
              <a:buClr>
                <a:srgbClr val="FF8000"/>
              </a:buClr>
            </a:pPr>
            <a:r>
              <a:rPr lang="en-US" sz="2400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*Additional Proof </a:t>
            </a:r>
            <a:r>
              <a:rPr lang="en-US" sz="2400" dirty="0">
                <a:solidFill>
                  <a:srgbClr val="D21A21"/>
                </a:solidFill>
                <a:latin typeface="Interstate" panose="02000503090000020004" pitchFamily="2" charset="0"/>
              </a:rPr>
              <a:t>of Enrollment is Required</a:t>
            </a:r>
            <a:endParaRPr lang="en-US" sz="2800" dirty="0">
              <a:solidFill>
                <a:srgbClr val="D21A21"/>
              </a:solidFill>
              <a:latin typeface="Interstate" panose="02000503090000020004" pitchFamily="2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728"/>
            <a:ext cx="7521575" cy="77724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210065" y="2545048"/>
            <a:ext cx="4188940" cy="31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Student’s name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Student’s signature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Student’s photo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Date the card </a:t>
            </a:r>
            <a:r>
              <a:rPr lang="en-US" sz="2000" dirty="0">
                <a:solidFill>
                  <a:srgbClr val="909090"/>
                </a:solidFill>
                <a:latin typeface="Skolar Basic Rg" pitchFamily="50" charset="0"/>
              </a:rPr>
              <a:t>is </a:t>
            </a: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issued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Date </a:t>
            </a:r>
            <a:r>
              <a:rPr lang="en-US" sz="2000" dirty="0">
                <a:solidFill>
                  <a:srgbClr val="909090"/>
                </a:solidFill>
                <a:latin typeface="Skolar Basic Rg" pitchFamily="50" charset="0"/>
              </a:rPr>
              <a:t>the card expires</a:t>
            </a:r>
            <a:r>
              <a:rPr lang="en-US" dirty="0" smtClean="0">
                <a:solidFill>
                  <a:srgbClr val="D21A21"/>
                </a:solidFill>
                <a:latin typeface="Skolar Basic Rg" pitchFamily="50" charset="0"/>
              </a:rPr>
              <a:t>*</a:t>
            </a:r>
          </a:p>
          <a:p>
            <a:pPr lvl="2">
              <a:spcBef>
                <a:spcPct val="20000"/>
              </a:spcBef>
              <a:buClr>
                <a:srgbClr val="FF8000"/>
              </a:buClr>
            </a:pPr>
            <a:r>
              <a:rPr lang="en-US" dirty="0" smtClean="0">
                <a:solidFill>
                  <a:srgbClr val="D21A21"/>
                </a:solidFill>
                <a:latin typeface="Skolar Basic Rg" pitchFamily="50" charset="0"/>
              </a:rPr>
              <a:t>*Date must be not more than 2 years from date of issuance.  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endParaRPr lang="en-US" sz="600" dirty="0">
              <a:solidFill>
                <a:srgbClr val="D21A21"/>
              </a:solidFill>
              <a:latin typeface="Skolar Basic Rg" pitchFamily="50" charset="0"/>
            </a:endParaRPr>
          </a:p>
          <a:p>
            <a:pPr lvl="1">
              <a:spcBef>
                <a:spcPct val="20000"/>
              </a:spcBef>
              <a:buClr>
                <a:srgbClr val="CC6600"/>
              </a:buClr>
              <a:defRPr/>
            </a:pP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  <p:bldP spid="1639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878"/>
            <a:ext cx="7521575" cy="77724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63FBAAA0-6268-E945-A2BD-5EAC332A448A}" type="slidenum">
              <a:rPr lang="en-US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003" y="1177595"/>
            <a:ext cx="8012113" cy="1566863"/>
          </a:xfrm>
        </p:spPr>
        <p:txBody>
          <a:bodyPr/>
          <a:lstStyle/>
          <a:p>
            <a:pPr marL="0" indent="0" eaLnBrk="1" hangingPunct="1"/>
            <a:endParaRPr lang="en-US" dirty="0">
              <a:solidFill>
                <a:srgbClr val="3E1F00"/>
              </a:solidFill>
              <a:latin typeface="Interstate" panose="02000503090000020004" pitchFamily="2" charset="0"/>
            </a:endParaRPr>
          </a:p>
          <a:p>
            <a:pPr marL="0" indent="0" eaLnBrk="1" hangingPunct="1">
              <a:buFont typeface="Wingdings" pitchFamily="-65" charset="2"/>
              <a:buNone/>
            </a:pPr>
            <a:r>
              <a:rPr lang="en-US" sz="2800" dirty="0">
                <a:solidFill>
                  <a:srgbClr val="909090"/>
                </a:solidFill>
                <a:latin typeface="Interstate" panose="02000503090000020004" pitchFamily="2" charset="0"/>
              </a:rPr>
              <a:t>An acceptable photo ID for voting purposes includes:</a:t>
            </a:r>
            <a:r>
              <a:rPr lang="en-US" dirty="0">
                <a:solidFill>
                  <a:srgbClr val="909090"/>
                </a:solidFill>
                <a:latin typeface="Interstate" panose="02000503090000020004" pitchFamily="2" charset="0"/>
              </a:rPr>
              <a:t> </a:t>
            </a:r>
          </a:p>
        </p:txBody>
      </p:sp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91003" y="4203660"/>
            <a:ext cx="854235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Wingdings" pitchFamily="-65" charset="2"/>
              <a:buNone/>
            </a:pPr>
            <a:r>
              <a:rPr lang="en-US" sz="4000" b="1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A CURRENT ADDRESS IS </a:t>
            </a:r>
            <a:r>
              <a:rPr lang="en-US" sz="4000" b="1" dirty="0" smtClean="0">
                <a:solidFill>
                  <a:srgbClr val="FF8000"/>
                </a:solidFill>
                <a:latin typeface="Interstate" panose="02000503090000020004" pitchFamily="2" charset="0"/>
              </a:rPr>
              <a:t>NOT</a:t>
            </a:r>
            <a:r>
              <a:rPr lang="en-US" sz="4000" b="1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 REQUIRED.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3E1F00"/>
              </a:solidFill>
            </a:endParaRPr>
          </a:p>
        </p:txBody>
      </p:sp>
      <p:sp>
        <p:nvSpPr>
          <p:cNvPr id="10248" name="Rectangle 3"/>
          <p:cNvSpPr>
            <a:spLocks noChangeArrowheads="1"/>
          </p:cNvSpPr>
          <p:nvPr/>
        </p:nvSpPr>
        <p:spPr bwMode="auto">
          <a:xfrm>
            <a:off x="-381968" y="2436958"/>
            <a:ext cx="801211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Elector’</a:t>
            </a:r>
            <a:r>
              <a:rPr lang="en-US" altLang="ja-JP" sz="2400" dirty="0" smtClean="0">
                <a:solidFill>
                  <a:srgbClr val="909090"/>
                </a:solidFill>
                <a:latin typeface="Skolar Basic Rg" pitchFamily="50" charset="0"/>
              </a:rPr>
              <a:t>s </a:t>
            </a:r>
            <a:r>
              <a:rPr lang="en-US" altLang="ja-JP" sz="2400" dirty="0">
                <a:solidFill>
                  <a:srgbClr val="909090"/>
                </a:solidFill>
                <a:latin typeface="Skolar Basic Rg" pitchFamily="50" charset="0"/>
              </a:rPr>
              <a:t>Photograph</a:t>
            </a:r>
          </a:p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Elector’</a:t>
            </a:r>
            <a:r>
              <a:rPr lang="en-US" altLang="ja-JP" sz="2400" dirty="0" smtClean="0">
                <a:solidFill>
                  <a:srgbClr val="909090"/>
                </a:solidFill>
                <a:latin typeface="Skolar Basic Rg" pitchFamily="50" charset="0"/>
              </a:rPr>
              <a:t>s </a:t>
            </a:r>
            <a:r>
              <a:rPr lang="en-US" altLang="ja-JP" sz="2400" dirty="0">
                <a:solidFill>
                  <a:srgbClr val="909090"/>
                </a:solidFill>
                <a:latin typeface="Skolar Basic Rg" pitchFamily="50" charset="0"/>
              </a:rPr>
              <a:t>Name</a:t>
            </a:r>
          </a:p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Valid Expiration Date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2117D-0730-9D4E-A729-C1E4A0DD675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0" y="109728"/>
            <a:ext cx="8817672" cy="779190"/>
          </a:xfrm>
        </p:spPr>
        <p:txBody>
          <a:bodyPr/>
          <a:lstStyle/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ACCEPTABLE ID WITHOUT PHOTO-</a:t>
            </a:r>
            <a:endParaRPr lang="en-US" sz="4800" b="1" cap="none" dirty="0">
              <a:solidFill>
                <a:srgbClr val="D21A21"/>
              </a:solidFill>
              <a:latin typeface="Interstate" panose="02000503090000020004" pitchFamily="2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8284" y="2118255"/>
            <a:ext cx="8995716" cy="317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-65" charset="0"/>
              <a:defRPr sz="1600" b="1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Citation</a:t>
            </a:r>
            <a:r>
              <a:rPr lang="en-US" sz="2800" dirty="0" smtClean="0">
                <a:solidFill>
                  <a:srgbClr val="C00000"/>
                </a:solidFill>
                <a:latin typeface="Skolar Basic Rg" pitchFamily="50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dated within 60 days of the election</a:t>
            </a:r>
            <a:endParaRPr lang="en-US" sz="2800" b="1" dirty="0" smtClean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457200" lvl="1" indent="-45720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None/>
            </a:pPr>
            <a:endParaRPr lang="en-US" sz="2800" dirty="0" smtClean="0">
              <a:solidFill>
                <a:srgbClr val="3E1F00"/>
              </a:solidFill>
              <a:latin typeface="Skolar Basic Rg" pitchFamily="50" charset="0"/>
              <a:cs typeface="Arial" pitchFamily="34" charset="0"/>
            </a:endParaRPr>
          </a:p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Notice </a:t>
            </a:r>
            <a:r>
              <a:rPr lang="en-US" sz="2800" b="1" dirty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of </a:t>
            </a:r>
            <a:r>
              <a:rPr lang="en-US" sz="2800" b="1" dirty="0" smtClean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Intent </a:t>
            </a:r>
            <a:r>
              <a:rPr lang="en-US" sz="2800" b="1" dirty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to </a:t>
            </a:r>
            <a:r>
              <a:rPr lang="en-US" sz="2800" b="1" dirty="0" smtClean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Revoke </a:t>
            </a:r>
            <a:r>
              <a:rPr lang="en-US" sz="2800" b="1" dirty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or </a:t>
            </a:r>
            <a:r>
              <a:rPr lang="en-US" sz="2800" b="1" dirty="0" smtClean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Suspend a Driver License</a:t>
            </a:r>
            <a:r>
              <a:rPr lang="en-US" sz="2800" dirty="0" smtClean="0">
                <a:solidFill>
                  <a:srgbClr val="C00000"/>
                </a:solidFill>
                <a:latin typeface="Skolar Basic Rg" pitchFamily="50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dated within 60 days of the election</a:t>
            </a:r>
            <a:endParaRPr lang="en-US" sz="2800" b="1" dirty="0" smtClean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457200" lvl="1" indent="-457200" eaLnBrk="1" hangingPunct="1">
              <a:lnSpc>
                <a:spcPct val="90000"/>
              </a:lnSpc>
              <a:buClr>
                <a:srgbClr val="893419"/>
              </a:buClr>
              <a:buNone/>
            </a:pPr>
            <a:endParaRPr lang="en-US" sz="2800" dirty="0" smtClean="0">
              <a:solidFill>
                <a:srgbClr val="3E1F00"/>
              </a:solidFill>
              <a:latin typeface="Skolar Basic Rg" pitchFamily="50" charset="0"/>
              <a:cs typeface="Arial" pitchFamily="34" charset="0"/>
            </a:endParaRPr>
          </a:p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Wisconsin D.L. or State ID card WITHOUT Photo </a:t>
            </a: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issued for religious objection to being photographed</a:t>
            </a:r>
          </a:p>
          <a:p>
            <a:pPr lvl="1" eaLnBrk="1" hangingPunct="1">
              <a:lnSpc>
                <a:spcPct val="90000"/>
              </a:lnSpc>
              <a:buClr>
                <a:srgbClr val="893419"/>
              </a:buClr>
              <a:buFont typeface="Wingdings" pitchFamily="2" charset="2"/>
              <a:buChar char="§"/>
            </a:pPr>
            <a:endParaRPr lang="en-US" sz="3000" dirty="0" smtClean="0">
              <a:solidFill>
                <a:srgbClr val="3E1F00"/>
              </a:solidFill>
              <a:latin typeface="Arial" pitchFamily="34" charset="0"/>
              <a:cs typeface="Arial" pitchFamily="34" charset="0"/>
            </a:endParaRPr>
          </a:p>
          <a:p>
            <a:pPr marL="0" lvl="1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None/>
            </a:pPr>
            <a:endParaRPr lang="en-US" sz="600" dirty="0" smtClean="0">
              <a:solidFill>
                <a:srgbClr val="3E1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rgbClr val="893419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3E1F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7999" y="944115"/>
            <a:ext cx="8232025" cy="118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-65" charset="0"/>
              <a:defRPr sz="1600" b="1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Clr>
                <a:srgbClr val="893419"/>
              </a:buClr>
              <a:buNone/>
            </a:pP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There are 3 types of IDs </a:t>
            </a:r>
            <a:r>
              <a:rPr lang="en-US" sz="3200" b="1" dirty="0" smtClean="0">
                <a:solidFill>
                  <a:srgbClr val="FF8000"/>
                </a:solidFill>
                <a:latin typeface="Skolar Basic Rg" pitchFamily="50" charset="0"/>
                <a:cs typeface="Arial" pitchFamily="34" charset="0"/>
              </a:rPr>
              <a:t>WITHOUT PHOTO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that can be used for voting purposes:</a:t>
            </a:r>
          </a:p>
          <a:p>
            <a:pPr lvl="1" eaLnBrk="1" hangingPunct="1">
              <a:lnSpc>
                <a:spcPct val="90000"/>
              </a:lnSpc>
              <a:buClr>
                <a:srgbClr val="893419"/>
              </a:buClr>
              <a:buFont typeface="Wingdings" pitchFamily="2" charset="2"/>
              <a:buChar char="§"/>
            </a:pPr>
            <a:endParaRPr lang="en-US" sz="600" dirty="0" smtClean="0">
              <a:solidFill>
                <a:srgbClr val="3E1F00"/>
              </a:solidFill>
              <a:latin typeface="Skolar Basic Rg" pitchFamily="50" charset="0"/>
              <a:cs typeface="Arial" pitchFamily="34" charset="0"/>
            </a:endParaRPr>
          </a:p>
          <a:p>
            <a:pPr marL="0" lvl="1" indent="0" eaLnBrk="1" hangingPunct="1">
              <a:lnSpc>
                <a:spcPct val="90000"/>
              </a:lnSpc>
              <a:buClr>
                <a:srgbClr val="893419"/>
              </a:buClr>
              <a:buNone/>
            </a:pPr>
            <a:endParaRPr lang="en-US" dirty="0" smtClean="0">
              <a:solidFill>
                <a:srgbClr val="3E1F0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9DF0B-B06D-A840-9E1F-4D1E6B977A3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" name="How to get a free Wisconsin State 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835" y="982053"/>
            <a:ext cx="8437093" cy="505567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8229600" cy="750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HOW TO GET A FREE STATE ID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000" cap="none" dirty="0" smtClean="0">
                <a:latin typeface="Arial" pitchFamily="-65" charset="0"/>
              </a:rPr>
              <a:t/>
            </a:r>
            <a:br>
              <a:rPr lang="en-US" sz="4000" cap="none" dirty="0" smtClean="0">
                <a:latin typeface="Arial" pitchFamily="-65" charset="0"/>
              </a:rPr>
            </a:br>
            <a:endParaRPr lang="en-US" sz="4000" cap="none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ED251-13D6-488F-B90C-A39506427D97}" type="slidenum">
              <a:rPr lang="en-US" smtClean="0"/>
              <a:pPr eaLnBrk="1" hangingPunct="1"/>
              <a:t>14</a:t>
            </a:fld>
            <a:endParaRPr lang="en-US" dirty="0" smtClean="0"/>
          </a:p>
        </p:txBody>
      </p:sp>
      <p:pic>
        <p:nvPicPr>
          <p:cNvPr id="14342" name="Picture 6" descr="C:\Users\perezn\Desktop\mv3004.jpg_Pag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616" b="30611"/>
          <a:stretch>
            <a:fillRect/>
          </a:stretch>
        </p:blipFill>
        <p:spPr bwMode="auto">
          <a:xfrm>
            <a:off x="576513" y="605118"/>
            <a:ext cx="6214861" cy="5533978"/>
          </a:xfrm>
          <a:prstGeom prst="rect">
            <a:avLst/>
          </a:prstGeom>
          <a:noFill/>
          <a:ln w="9525">
            <a:solidFill>
              <a:srgbClr val="000000">
                <a:alpha val="29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perezn\Desktop\mv3004.jpg_P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0" r="45628" b="51987"/>
          <a:stretch>
            <a:fillRect/>
          </a:stretch>
        </p:blipFill>
        <p:spPr bwMode="auto">
          <a:xfrm>
            <a:off x="-225166" y="3603812"/>
            <a:ext cx="6827858" cy="116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81" y="2383068"/>
            <a:ext cx="29098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36" y="400330"/>
            <a:ext cx="18288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441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403A56F0-703B-FA49-9388-CDFCC0117E94}" type="slidenum">
              <a:rPr lang="en-US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4200"/>
            <a:ext cx="8229600" cy="75088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5413" y="1281113"/>
            <a:ext cx="6780213" cy="6778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8000"/>
                </a:solidFill>
                <a:latin typeface="Skolar Basic Rg" pitchFamily="50" charset="0"/>
              </a:rPr>
              <a:t>Birth Certificate (Certified)</a:t>
            </a:r>
          </a:p>
        </p:txBody>
      </p:sp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160641" y="1877663"/>
            <a:ext cx="7440613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>
                <a:solidFill>
                  <a:srgbClr val="909090"/>
                </a:solidFill>
                <a:latin typeface="Skolar Basic Rg" pitchFamily="50" charset="0"/>
              </a:rPr>
              <a:t>An elector does not need a birth certificate to vote. However, a certified birth certificate may be required to obtain some forms of </a:t>
            </a: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identification.</a:t>
            </a:r>
            <a:endParaRPr lang="en-US" sz="20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0641" y="3129583"/>
            <a:ext cx="744061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If you do not have a certified birth certificate and cannot afford to get one, the DMV has a petition process to verify your birth record for free.  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52183" y="2832408"/>
            <a:ext cx="1980508" cy="124731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A1F00414-D136-474B-BB09-95C93B329EFB}" type="slidenum">
              <a:rPr lang="en-US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8971" y="3792336"/>
            <a:ext cx="1984817" cy="283352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2772" y="3744967"/>
            <a:ext cx="1835816" cy="115097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7805" y="4193400"/>
            <a:ext cx="1417974" cy="221244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65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1787" y="3066448"/>
            <a:ext cx="2163755" cy="13976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7" name="Title 1"/>
          <p:cNvSpPr txBox="1">
            <a:spLocks/>
          </p:cNvSpPr>
          <p:nvPr/>
        </p:nvSpPr>
        <p:spPr bwMode="auto">
          <a:xfrm>
            <a:off x="-707296" y="-121599"/>
            <a:ext cx="7521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800" b="1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ACCEPTABLE PHOTO IDS </a:t>
            </a:r>
            <a:r>
              <a:rPr lang="en-US" sz="4800" b="1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3477" y="5081475"/>
            <a:ext cx="2141940" cy="13411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4" y="4706440"/>
            <a:ext cx="2689771" cy="2062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6660" y="1173767"/>
            <a:ext cx="2402273" cy="190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58749"/>
            <a:ext cx="317115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UNIVERSITY</a:t>
            </a:r>
            <a:r>
              <a:rPr lang="es-ES" sz="800" b="1" dirty="0" smtClean="0"/>
              <a:t> </a:t>
            </a:r>
            <a:r>
              <a:rPr lang="es-ES" sz="1500" b="1" dirty="0" smtClean="0"/>
              <a:t>/</a:t>
            </a:r>
            <a:r>
              <a:rPr lang="es-ES" sz="800" b="1" dirty="0" smtClean="0"/>
              <a:t> </a:t>
            </a:r>
            <a:r>
              <a:rPr lang="es-ES" sz="1500" b="1" dirty="0" smtClean="0"/>
              <a:t>COLLEGE</a:t>
            </a:r>
            <a:r>
              <a:rPr lang="es-ES" sz="800" b="1" dirty="0" smtClean="0"/>
              <a:t> </a:t>
            </a:r>
            <a:r>
              <a:rPr lang="es-ES" sz="1500" b="1" dirty="0" smtClean="0"/>
              <a:t>/</a:t>
            </a:r>
            <a:r>
              <a:rPr lang="es-ES" sz="800" b="1" dirty="0" smtClean="0"/>
              <a:t> </a:t>
            </a:r>
            <a:r>
              <a:rPr lang="es-ES" sz="1500" b="1" dirty="0" smtClean="0"/>
              <a:t>TECH</a:t>
            </a:r>
          </a:p>
          <a:p>
            <a:r>
              <a:rPr lang="es-ES" sz="1500" b="1" dirty="0" smtClean="0"/>
              <a:t> + ENROLLMENT VERIFICATION</a:t>
            </a:r>
            <a:endParaRPr lang="es-ES" sz="1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3093" y="2504171"/>
            <a:ext cx="11266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TRIBAL ID</a:t>
            </a:r>
            <a:endParaRPr lang="es-ES" sz="15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093" y="4179381"/>
            <a:ext cx="1850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CERTIFICATE OF NATURALIZATION</a:t>
            </a:r>
            <a:endParaRPr lang="es-ES" sz="1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01787" y="2680585"/>
            <a:ext cx="2069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WI DRIVER LICENSE</a:t>
            </a:r>
            <a:endParaRPr lang="es-ES" sz="1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41093" y="720278"/>
            <a:ext cx="2085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WI STATE ID CARD</a:t>
            </a:r>
            <a:endParaRPr lang="es-ES" sz="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53492" y="4580953"/>
            <a:ext cx="2166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 smtClean="0"/>
              <a:t>VALID WITHOUT PHOTO</a:t>
            </a:r>
            <a:endParaRPr lang="es-ES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46258" y="578115"/>
            <a:ext cx="2352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 smtClean="0"/>
              <a:t>WI DRIVER OR </a:t>
            </a:r>
          </a:p>
          <a:p>
            <a:pPr algn="ctr"/>
            <a:r>
              <a:rPr lang="es-ES" sz="1500" b="1" dirty="0" smtClean="0"/>
              <a:t>WI STATE ID RECEIPT</a:t>
            </a:r>
            <a:endParaRPr lang="es-ES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80226" y="3222561"/>
            <a:ext cx="1784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U.S. PASSPORT BOOK OR CARD</a:t>
            </a:r>
            <a:endParaRPr lang="es-ES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91116" y="3321520"/>
            <a:ext cx="1496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 smtClean="0"/>
              <a:t>U.S. UNIFORMED SERVICES</a:t>
            </a:r>
            <a:endParaRPr lang="es-ES" sz="1500" b="1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26499">
            <a:off x="5229737" y="955515"/>
            <a:ext cx="1064176" cy="16300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52183" y="1294502"/>
            <a:ext cx="1980508" cy="1220396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6536" y="1147007"/>
            <a:ext cx="2163755" cy="13678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 rot="19001294">
            <a:off x="819150" y="1727200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sz="4000" b="1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sz="4000" b="1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4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>REGISTRATION &amp; </a:t>
            </a:r>
            <a:br>
              <a:rPr lang="en-US" sz="44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4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>PROOF OF RESIDENCE</a:t>
            </a:r>
            <a:endParaRPr lang="en-US" sz="4400" b="1" cap="none" dirty="0">
              <a:solidFill>
                <a:srgbClr val="D21A21"/>
              </a:solidFill>
              <a:latin typeface="Interstate" panose="02000503090000020004" pitchFamily="2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60032C4-4163-D24E-9D40-5F95DA80E758}" type="slidenum">
              <a:rPr lang="en-US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0" y="1661968"/>
            <a:ext cx="7578725" cy="693738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2000" dirty="0">
                <a:solidFill>
                  <a:srgbClr val="909090"/>
                </a:solidFill>
                <a:latin typeface="Interstate" panose="02000503090000020004" pitchFamily="2" charset="0"/>
              </a:rPr>
              <a:t>  </a:t>
            </a:r>
            <a:r>
              <a:rPr lang="en-US" sz="3600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Who needs to register?</a:t>
            </a:r>
            <a:endParaRPr lang="en-US" sz="2000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-368135" y="2510086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66775" lvl="1" indent="-5778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First time voters</a:t>
            </a:r>
          </a:p>
          <a:p>
            <a:pPr marL="866775" lvl="1" indent="-5778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If you moved</a:t>
            </a:r>
          </a:p>
          <a:p>
            <a:pPr marL="866775" lvl="1" indent="-5778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If you changed your name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6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REGISTRATION &amp; </a:t>
            </a:r>
            <a:b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</a:br>
            <a:r>
              <a:rPr lang="en-US" sz="12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      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PROOF OF RESIDENCE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38" y="2605088"/>
            <a:ext cx="5053263" cy="3437366"/>
          </a:xfrm>
          <a:prstGeom prst="rect">
            <a:avLst/>
          </a:prstGeom>
        </p:spPr>
      </p:pic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117311" y="1555089"/>
            <a:ext cx="7578725" cy="3598801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4800" dirty="0" smtClean="0">
                <a:solidFill>
                  <a:srgbClr val="909090"/>
                </a:solidFill>
                <a:latin typeface="Interstate" panose="02000503090000020004" pitchFamily="2" charset="0"/>
                <a:hlinkClick r:id="rId4"/>
              </a:rPr>
              <a:t>https://MyVote.wi.gov</a:t>
            </a:r>
            <a:endParaRPr lang="en-US" sz="4800" dirty="0" smtClean="0">
              <a:solidFill>
                <a:srgbClr val="909090"/>
              </a:solidFill>
              <a:latin typeface="Interstate" panose="02000503090000020004" pitchFamily="2" charset="0"/>
            </a:endParaRPr>
          </a:p>
          <a:p>
            <a:pPr eaLnBrk="1" hangingPunct="1">
              <a:buFont typeface="Wingdings" pitchFamily="-65" charset="2"/>
              <a:buNone/>
            </a:pPr>
            <a:endParaRPr lang="en-US" sz="4800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671513" y="2605088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8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9508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472" y="156085"/>
            <a:ext cx="7521575" cy="5492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PRESENTATION OUTLINE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37876D63-E270-544D-97C2-5AC69461841E}" type="slidenum">
              <a:rPr lang="en-US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7200" y="1148977"/>
            <a:ext cx="6617353" cy="3503613"/>
          </a:xfrm>
        </p:spPr>
        <p:txBody>
          <a:bodyPr/>
          <a:lstStyle/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Voter Eligibility</a:t>
            </a:r>
          </a:p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Acceptable </a:t>
            </a:r>
            <a:r>
              <a:rPr lang="en-US" sz="2600" dirty="0">
                <a:solidFill>
                  <a:srgbClr val="909090"/>
                </a:solidFill>
                <a:latin typeface="Skolar Basic Rg" pitchFamily="50" charset="0"/>
              </a:rPr>
              <a:t>Photo ID</a:t>
            </a:r>
          </a:p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Registration and Proof of Residence</a:t>
            </a:r>
            <a:endParaRPr lang="en-US" sz="26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Absentee Voting</a:t>
            </a:r>
          </a:p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Election Day Voting</a:t>
            </a:r>
            <a:endParaRPr lang="en-US" sz="26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  <a:latin typeface="Arial" pitchFamily="-65" charset="0"/>
            </a:endParaRPr>
          </a:p>
        </p:txBody>
      </p:sp>
      <p:sp>
        <p:nvSpPr>
          <p:cNvPr id="4106" name="Rectangle 3"/>
          <p:cNvSpPr>
            <a:spLocks noChangeArrowheads="1"/>
          </p:cNvSpPr>
          <p:nvPr/>
        </p:nvSpPr>
        <p:spPr bwMode="auto">
          <a:xfrm>
            <a:off x="877888" y="5178425"/>
            <a:ext cx="74612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39346">
            <a:off x="6222028" y="1969846"/>
            <a:ext cx="238021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  <p:bldP spid="410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ABB4C1A-9174-CC4A-9DC6-D88C10C33E5A}" type="slidenum">
              <a:rPr lang="en-US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757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86523"/>
            <a:ext cx="7356475" cy="3265488"/>
          </a:xfrm>
        </p:spPr>
        <p:txBody>
          <a:bodyPr/>
          <a:lstStyle/>
          <a:p>
            <a:pPr marL="0" indent="0" eaLnBrk="1" hangingPunct="1">
              <a:buClr>
                <a:srgbClr val="893419"/>
              </a:buClr>
            </a:pP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</a:rPr>
              <a:t>How </a:t>
            </a:r>
            <a:r>
              <a:rPr lang="en-US" sz="3200" dirty="0">
                <a:solidFill>
                  <a:srgbClr val="909090"/>
                </a:solidFill>
                <a:latin typeface="Skolar Basic Rg" pitchFamily="50" charset="0"/>
              </a:rPr>
              <a:t>to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</a:rPr>
              <a:t>Register:</a:t>
            </a:r>
            <a:endParaRPr lang="en-US" sz="3200" dirty="0">
              <a:solidFill>
                <a:srgbClr val="909090"/>
              </a:solidFill>
              <a:latin typeface="Skolar Basic Rg" pitchFamily="50" charset="0"/>
            </a:endParaRPr>
          </a:p>
          <a:p>
            <a:pPr lvl="1" eaLnBrk="1" hangingPunct="1">
              <a:buClr>
                <a:srgbClr val="FF8000"/>
              </a:buClr>
            </a:pPr>
            <a:r>
              <a:rPr lang="en-US" sz="3000" dirty="0" smtClean="0">
                <a:solidFill>
                  <a:srgbClr val="909090"/>
                </a:solidFill>
                <a:latin typeface="Skolar Basic Rg" pitchFamily="50" charset="0"/>
              </a:rPr>
              <a:t>     By </a:t>
            </a:r>
            <a:r>
              <a:rPr lang="en-US" sz="3000" dirty="0">
                <a:solidFill>
                  <a:srgbClr val="909090"/>
                </a:solidFill>
                <a:latin typeface="Skolar Basic Rg" pitchFamily="50" charset="0"/>
              </a:rPr>
              <a:t>Mail </a:t>
            </a:r>
          </a:p>
          <a:p>
            <a:pPr lvl="1" eaLnBrk="1" hangingPunct="1">
              <a:buClr>
                <a:srgbClr val="FF8000"/>
              </a:buClr>
            </a:pPr>
            <a:r>
              <a:rPr lang="en-US" sz="3000" dirty="0" smtClean="0">
                <a:solidFill>
                  <a:srgbClr val="909090"/>
                </a:solidFill>
                <a:latin typeface="Skolar Basic Rg" pitchFamily="50" charset="0"/>
              </a:rPr>
              <a:t>     By </a:t>
            </a:r>
            <a:r>
              <a:rPr lang="en-US" sz="3000" dirty="0">
                <a:solidFill>
                  <a:srgbClr val="909090"/>
                </a:solidFill>
                <a:latin typeface="Skolar Basic Rg" pitchFamily="50" charset="0"/>
              </a:rPr>
              <a:t>Special Registration Deputy </a:t>
            </a:r>
          </a:p>
          <a:p>
            <a:pPr lvl="1" eaLnBrk="1" hangingPunct="1">
              <a:buClr>
                <a:srgbClr val="FF8000"/>
              </a:buClr>
            </a:pPr>
            <a:r>
              <a:rPr lang="en-US" sz="3000" dirty="0" smtClean="0">
                <a:solidFill>
                  <a:srgbClr val="909090"/>
                </a:solidFill>
                <a:latin typeface="Skolar Basic Rg" pitchFamily="50" charset="0"/>
              </a:rPr>
              <a:t>     Municipal Clerk’</a:t>
            </a:r>
            <a:r>
              <a:rPr lang="en-US" altLang="ja-JP" sz="3000" dirty="0" smtClean="0">
                <a:solidFill>
                  <a:srgbClr val="909090"/>
                </a:solidFill>
                <a:latin typeface="Skolar Basic Rg" pitchFamily="50" charset="0"/>
              </a:rPr>
              <a:t>s </a:t>
            </a:r>
            <a:r>
              <a:rPr lang="en-US" altLang="ja-JP" sz="3000" dirty="0">
                <a:solidFill>
                  <a:srgbClr val="909090"/>
                </a:solidFill>
                <a:latin typeface="Skolar Basic Rg" pitchFamily="50" charset="0"/>
              </a:rPr>
              <a:t>Office </a:t>
            </a:r>
          </a:p>
          <a:p>
            <a:pPr lvl="1" eaLnBrk="1" hangingPunct="1">
              <a:buClr>
                <a:srgbClr val="FF8000"/>
              </a:buClr>
            </a:pPr>
            <a:r>
              <a:rPr lang="en-US" sz="3000" dirty="0" smtClean="0">
                <a:solidFill>
                  <a:srgbClr val="909090"/>
                </a:solidFill>
                <a:latin typeface="Skolar Basic Rg" pitchFamily="50" charset="0"/>
              </a:rPr>
              <a:t>     At </a:t>
            </a:r>
            <a:r>
              <a:rPr lang="en-US" sz="3000" dirty="0">
                <a:solidFill>
                  <a:srgbClr val="909090"/>
                </a:solidFill>
                <a:latin typeface="Skolar Basic Rg" pitchFamily="50" charset="0"/>
              </a:rPr>
              <a:t>the Polling Place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-98341" y="1670718"/>
            <a:ext cx="7578725" cy="693738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2000" dirty="0">
                <a:solidFill>
                  <a:srgbClr val="909090"/>
                </a:solidFill>
                <a:latin typeface="Interstate" panose="02000503090000020004" pitchFamily="2" charset="0"/>
              </a:rPr>
              <a:t>  </a:t>
            </a:r>
            <a:r>
              <a:rPr lang="en-US" sz="3600" dirty="0">
                <a:solidFill>
                  <a:srgbClr val="909090"/>
                </a:solidFill>
                <a:latin typeface="Interstate" panose="02000503090000020004" pitchFamily="2" charset="0"/>
              </a:rPr>
              <a:t>Photo ID versus Proof of </a:t>
            </a:r>
            <a:r>
              <a:rPr lang="en-US" sz="3600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Residence:</a:t>
            </a:r>
            <a:endParaRPr lang="en-US" sz="2000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-387266" y="2605088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    Proof 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of Residence documents prove </a:t>
            </a: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your</a:t>
            </a:r>
            <a:b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    address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    Proof 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of Identification </a:t>
            </a: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documents 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prove </a:t>
            </a: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    who you are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8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9508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0" y="1566965"/>
            <a:ext cx="9144000" cy="3349419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2000" dirty="0">
                <a:solidFill>
                  <a:srgbClr val="909090"/>
                </a:solidFill>
                <a:latin typeface="Interstate" panose="02000503090000020004" pitchFamily="2" charset="0"/>
              </a:rPr>
              <a:t>  </a:t>
            </a:r>
            <a:r>
              <a:rPr lang="en-US" sz="3600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What can be used as Proof of Residence?</a:t>
            </a:r>
          </a:p>
          <a:p>
            <a:pPr marL="454025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A valid, unexpired, Wisconsin Driver License or Wisconsin State ID Card</a:t>
            </a:r>
            <a:endParaRPr lang="en-US" sz="20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454025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A document issued by a unit of government</a:t>
            </a:r>
          </a:p>
          <a:p>
            <a:pPr marL="454025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A utility bill, good for 90 days</a:t>
            </a:r>
          </a:p>
          <a:p>
            <a:pPr marL="454025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A bank statement</a:t>
            </a:r>
            <a:r>
              <a:rPr lang="en-US" sz="2000" dirty="0" smtClean="0">
                <a:solidFill>
                  <a:srgbClr val="909090"/>
                </a:solidFill>
                <a:latin typeface="Interstate" panose="02000503090000020004" pitchFamily="2" charset="0"/>
              </a:rPr>
              <a:t/>
            </a:r>
            <a:br>
              <a:rPr lang="en-US" sz="2000" dirty="0" smtClean="0">
                <a:solidFill>
                  <a:srgbClr val="909090"/>
                </a:solidFill>
                <a:latin typeface="Interstate" panose="02000503090000020004" pitchFamily="2" charset="0"/>
              </a:rPr>
            </a:br>
            <a:endParaRPr lang="en-US" sz="2000" dirty="0" smtClean="0">
              <a:solidFill>
                <a:srgbClr val="909090"/>
              </a:solidFill>
              <a:latin typeface="Interstate" panose="02000503090000020004" pitchFamily="2" charset="0"/>
            </a:endParaRPr>
          </a:p>
          <a:p>
            <a:pPr marL="0" indent="0" eaLnBrk="1" hangingPunct="1">
              <a:buClr>
                <a:srgbClr val="FF8000"/>
              </a:buClr>
            </a:pPr>
            <a:r>
              <a:rPr lang="en-US" sz="2400" dirty="0" smtClean="0">
                <a:solidFill>
                  <a:srgbClr val="FF8000"/>
                </a:solidFill>
                <a:latin typeface="Interstate" panose="02000503090000020004" pitchFamily="2" charset="0"/>
              </a:rPr>
              <a:t>This is not a complete list, there are many documents that may qualify       as Proof of Residence.  Contact G.A.B. or your clerk if you are unsure. </a:t>
            </a:r>
            <a:endParaRPr lang="en-US" sz="2400" dirty="0">
              <a:solidFill>
                <a:srgbClr val="FF8000"/>
              </a:solidFill>
              <a:latin typeface="Interstate" panose="02000503090000020004" pitchFamily="2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671513" y="2605088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8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520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129186" y="1578840"/>
            <a:ext cx="8409977" cy="3278167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3600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About Proof of Residence:</a:t>
            </a:r>
          </a:p>
          <a:p>
            <a:pPr marL="571500" indent="-571500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800" b="0" dirty="0" smtClean="0">
                <a:solidFill>
                  <a:srgbClr val="909090"/>
                </a:solidFill>
                <a:latin typeface="Skolar Basic Rg" pitchFamily="50" charset="0"/>
              </a:rPr>
              <a:t>Your proof of residence must include your current name and current address</a:t>
            </a:r>
          </a:p>
          <a:p>
            <a:pPr marL="571500" indent="-571500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800" b="0" dirty="0" smtClean="0">
                <a:solidFill>
                  <a:srgbClr val="909090"/>
                </a:solidFill>
                <a:latin typeface="Skolar Basic Rg" pitchFamily="50" charset="0"/>
              </a:rPr>
              <a:t>You may show your proof of residence electronically on your phone or your computer</a:t>
            </a:r>
          </a:p>
          <a:p>
            <a:pPr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671513" y="2605088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8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2909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59F9B9-DA08-4CA2-8985-5845B6E6899A}" type="slidenum">
              <a:rPr lang="en-US" smtClean="0"/>
              <a:pPr eaLnBrk="1" hangingPunct="1"/>
              <a:t>24</a:t>
            </a:fld>
            <a:endParaRPr lang="en-US" dirty="0" smtClean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 rot="19140000">
            <a:off x="1064337" y="1705886"/>
            <a:ext cx="5651500" cy="1206500"/>
          </a:xfrm>
          <a:prstGeom prst="rect">
            <a:avLst/>
          </a:prstGeom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0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/>
            </a:r>
            <a:br>
              <a:rPr lang="en-US" sz="40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</a:br>
            <a:r>
              <a:rPr lang="en-US" sz="4800" b="1" cap="none" dirty="0" smtClean="0">
                <a:solidFill>
                  <a:srgbClr val="D21A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Interstate" panose="02000503090000020004" pitchFamily="2" charset="0"/>
              </a:rPr>
              <a:t>ABSENTEE VOTING</a:t>
            </a:r>
            <a:endParaRPr lang="en-US" sz="4000" b="1" cap="none" dirty="0">
              <a:solidFill>
                <a:srgbClr val="D21A21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F53765-9E9A-469E-9315-EA283322FF31}" type="slidenum">
              <a:rPr 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8377" y="825405"/>
            <a:ext cx="8485464" cy="68552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Where and when can I vote by absentee ballot?</a:t>
            </a:r>
          </a:p>
        </p:txBody>
      </p:sp>
      <p:sp>
        <p:nvSpPr>
          <p:cNvPr id="228357" name="Rectangle 3"/>
          <p:cNvSpPr>
            <a:spLocks noChangeArrowheads="1"/>
          </p:cNvSpPr>
          <p:nvPr/>
        </p:nvSpPr>
        <p:spPr bwMode="auto">
          <a:xfrm>
            <a:off x="160639" y="1289377"/>
            <a:ext cx="8801142" cy="5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</a:pPr>
            <a:r>
              <a:rPr lang="en-US" sz="2400" dirty="0" smtClean="0">
                <a:solidFill>
                  <a:srgbClr val="FF8000"/>
                </a:solidFill>
                <a:latin typeface="Interstate" panose="02000503090000020004" pitchFamily="2" charset="0"/>
              </a:rPr>
              <a:t>By Mail-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909090"/>
                </a:solidFill>
                <a:latin typeface="Skolar Basic Rg" pitchFamily="50" charset="0"/>
              </a:rPr>
              <a:t>M</a:t>
            </a: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ake a request no later than the Thursday before the Election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You can make your request in writing by  mail , email, fax or delivery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909090"/>
                </a:solidFill>
                <a:latin typeface="Skolar Basic Rg" pitchFamily="50" charset="0"/>
              </a:rPr>
              <a:t>Send a copy of your photo ID with your </a:t>
            </a: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request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Ballot will be sent to you by mail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</a:pPr>
            <a:endParaRPr lang="en-US" sz="2400" dirty="0">
              <a:solidFill>
                <a:srgbClr val="909090"/>
              </a:solidFill>
            </a:endParaRPr>
          </a:p>
        </p:txBody>
      </p:sp>
      <p:sp>
        <p:nvSpPr>
          <p:cNvPr id="228359" name="Rectangle 3"/>
          <p:cNvSpPr>
            <a:spLocks noChangeArrowheads="1"/>
          </p:cNvSpPr>
          <p:nvPr/>
        </p:nvSpPr>
        <p:spPr bwMode="auto">
          <a:xfrm>
            <a:off x="915987" y="4242083"/>
            <a:ext cx="75311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endParaRPr lang="en-US" sz="2400" dirty="0">
              <a:solidFill>
                <a:srgbClr val="90909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39162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639" y="3002722"/>
            <a:ext cx="783418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</a:pPr>
            <a:r>
              <a:rPr lang="en-US" sz="2400" dirty="0" smtClean="0">
                <a:solidFill>
                  <a:srgbClr val="FF8000"/>
                </a:solidFill>
                <a:latin typeface="Interstate" panose="02000503090000020004" pitchFamily="2" charset="0"/>
              </a:rPr>
              <a:t>In-Person in Clerk’s Office-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3</a:t>
            </a:r>
            <a:r>
              <a:rPr lang="en-US" baseline="30000" dirty="0" smtClean="0">
                <a:solidFill>
                  <a:srgbClr val="909090"/>
                </a:solidFill>
                <a:latin typeface="Skolar Basic Rg" pitchFamily="50" charset="0"/>
              </a:rPr>
              <a:t>rd</a:t>
            </a: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 Monday  before the election through the Friday before the election</a:t>
            </a:r>
            <a:endParaRPr lang="en-US" dirty="0">
              <a:solidFill>
                <a:srgbClr val="909090"/>
              </a:solidFill>
              <a:latin typeface="Skolar Basic Rg" pitchFamily="5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Occurs in your municipal clerk’s office during their office hours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You cannot vote in-person absentee on weekends or the Monday before the Election</a:t>
            </a:r>
            <a:endParaRPr lang="en-US" dirty="0">
              <a:solidFill>
                <a:srgbClr val="909090"/>
              </a:solidFill>
              <a:latin typeface="Skolar Basic Rg" pitchFamily="5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Must show your original photo  ID</a:t>
            </a:r>
            <a:endParaRPr lang="en-US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D3C8ED-AB71-4929-8736-4AD3823E10B1}" type="slidenum">
              <a:rPr lang="en-US" smtClean="0"/>
              <a:pPr eaLnBrk="1" hangingPunct="1"/>
              <a:t>26</a:t>
            </a:fld>
            <a:endParaRPr lang="en-US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7833" y="1264455"/>
            <a:ext cx="7759700" cy="5445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Providing Photo ID when Voting Absentee</a:t>
            </a:r>
          </a:p>
        </p:txBody>
      </p:sp>
      <p:sp>
        <p:nvSpPr>
          <p:cNvPr id="232453" name="Rectangle 3"/>
          <p:cNvSpPr>
            <a:spLocks noChangeArrowheads="1"/>
          </p:cNvSpPr>
          <p:nvPr/>
        </p:nvSpPr>
        <p:spPr bwMode="auto">
          <a:xfrm>
            <a:off x="337210" y="1938384"/>
            <a:ext cx="75104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VOTERS WHO MUST PROVIDE ID</a:t>
            </a:r>
            <a:endParaRPr lang="en-US" sz="2400" b="1" dirty="0">
              <a:solidFill>
                <a:srgbClr val="D21A21"/>
              </a:solidFill>
              <a:latin typeface="Interstate" panose="02000503090000020004" pitchFamily="2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2451146"/>
            <a:ext cx="7264400" cy="72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Regular absentee voters requesting a ballot by mail- Send a copy of ID with request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400" dirty="0" smtClean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1" y="4035455"/>
            <a:ext cx="7264400" cy="49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4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In-person voters in the clerk’s office – Show your ID to the clerk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" y="3176415"/>
            <a:ext cx="7264400" cy="8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4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Regular absentee voters requesting a ballot by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e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mail or fax – Send a copy of ID with request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400" dirty="0" smtClean="0">
              <a:latin typeface="Skolar Basic Rg" pitchFamily="50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2400" dirty="0">
              <a:latin typeface="Skolar Basic Rg" pitchFamily="50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9162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3226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3" grpId="0"/>
      <p:bldP spid="14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3ADC5B-87E7-4518-B17F-991BBC584874}" type="slidenum">
              <a:rPr lang="en-US" smtClean="0"/>
              <a:pPr eaLnBrk="1" hangingPunct="1"/>
              <a:t>27</a:t>
            </a:fld>
            <a:endParaRPr lang="en-US" dirty="0" smtClean="0"/>
          </a:p>
        </p:txBody>
      </p:sp>
      <p:sp>
        <p:nvSpPr>
          <p:cNvPr id="26632" name="Rectangle 3"/>
          <p:cNvSpPr>
            <a:spLocks noChangeArrowheads="1"/>
          </p:cNvSpPr>
          <p:nvPr/>
        </p:nvSpPr>
        <p:spPr bwMode="auto">
          <a:xfrm>
            <a:off x="306408" y="3154699"/>
            <a:ext cx="7243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8000"/>
                </a:solidFill>
                <a:latin typeface="Skolar Basic Rg" pitchFamily="50" charset="0"/>
              </a:rPr>
              <a:t>Permanent Overseas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voters are exempt only if they vote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by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absentee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ballot- Can get federal only ballot online at MyVote.wi.gov</a:t>
            </a: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26633" name="Rectangle 3"/>
          <p:cNvSpPr>
            <a:spLocks noChangeArrowheads="1"/>
          </p:cNvSpPr>
          <p:nvPr/>
        </p:nvSpPr>
        <p:spPr bwMode="auto">
          <a:xfrm>
            <a:off x="285771" y="2002105"/>
            <a:ext cx="7264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FF8000"/>
                </a:solidFill>
                <a:latin typeface="Skolar Basic Rg" pitchFamily="50" charset="0"/>
              </a:rPr>
              <a:t>Military voters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are exempt only if they vote             by absentee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ballot – Can also get ballot online at MyVote.wi.gov</a:t>
            </a: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26634" name="Rectangle 3"/>
          <p:cNvSpPr>
            <a:spLocks noChangeArrowheads="1"/>
          </p:cNvSpPr>
          <p:nvPr/>
        </p:nvSpPr>
        <p:spPr bwMode="auto">
          <a:xfrm>
            <a:off x="0" y="1221559"/>
            <a:ext cx="72437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VOTERS WHO ARE EXEMPT FROM SHOWING PHOTO ID</a:t>
            </a:r>
            <a:endParaRPr lang="en-US" sz="2400" b="1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26637" name="Rectangle 3"/>
          <p:cNvSpPr>
            <a:spLocks noChangeArrowheads="1"/>
          </p:cNvSpPr>
          <p:nvPr/>
        </p:nvSpPr>
        <p:spPr bwMode="auto">
          <a:xfrm>
            <a:off x="306408" y="4337681"/>
            <a:ext cx="72437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FF8000"/>
                </a:solidFill>
                <a:latin typeface="Skolar Basic Rg" pitchFamily="50" charset="0"/>
              </a:rPr>
              <a:t>Confidential Electors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9162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978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  <p:bldP spid="26633" grpId="0"/>
      <p:bldP spid="26634" grpId="0"/>
      <p:bldP spid="266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F53765-9E9A-469E-9315-EA283322FF31}" type="slidenum">
              <a:rPr lang="en-US" smtClean="0"/>
              <a:pPr eaLnBrk="1" hangingPunct="1"/>
              <a:t>28</a:t>
            </a:fld>
            <a:endParaRPr lang="en-US" dirty="0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6372" y="1221669"/>
            <a:ext cx="7759700" cy="5445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Providing Photo ID when Voting Absentee</a:t>
            </a:r>
          </a:p>
        </p:txBody>
      </p:sp>
      <p:sp>
        <p:nvSpPr>
          <p:cNvPr id="228356" name="Rectangle 3"/>
          <p:cNvSpPr>
            <a:spLocks noChangeArrowheads="1"/>
          </p:cNvSpPr>
          <p:nvPr/>
        </p:nvSpPr>
        <p:spPr bwMode="auto">
          <a:xfrm>
            <a:off x="100576" y="3228228"/>
            <a:ext cx="7531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Voters in </a:t>
            </a:r>
            <a:r>
              <a:rPr lang="en-US" sz="2400" dirty="0">
                <a:solidFill>
                  <a:srgbClr val="FF8000"/>
                </a:solidFill>
                <a:latin typeface="Skolar Basic Rg" pitchFamily="50" charset="0"/>
              </a:rPr>
              <a:t>care facilities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visited by </a:t>
            </a:r>
            <a:r>
              <a:rPr lang="en-US" sz="2400" dirty="0">
                <a:solidFill>
                  <a:srgbClr val="FF8000"/>
                </a:solidFill>
                <a:latin typeface="Skolar Basic Rg" pitchFamily="50" charset="0"/>
              </a:rPr>
              <a:t>Special Voting Deputies</a:t>
            </a:r>
          </a:p>
        </p:txBody>
      </p:sp>
      <p:sp>
        <p:nvSpPr>
          <p:cNvPr id="228357" name="Rectangle 3"/>
          <p:cNvSpPr>
            <a:spLocks noChangeArrowheads="1"/>
          </p:cNvSpPr>
          <p:nvPr/>
        </p:nvSpPr>
        <p:spPr bwMode="auto">
          <a:xfrm>
            <a:off x="79939" y="2622941"/>
            <a:ext cx="75517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FF8000"/>
                </a:solidFill>
                <a:latin typeface="Skolar Basic Rg" pitchFamily="50" charset="0"/>
              </a:rPr>
              <a:t>Indefinitely confined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electors</a:t>
            </a:r>
          </a:p>
        </p:txBody>
      </p:sp>
      <p:sp>
        <p:nvSpPr>
          <p:cNvPr id="228358" name="Rectangle 3"/>
          <p:cNvSpPr>
            <a:spLocks noChangeArrowheads="1"/>
          </p:cNvSpPr>
          <p:nvPr/>
        </p:nvSpPr>
        <p:spPr bwMode="auto">
          <a:xfrm>
            <a:off x="100575" y="2069462"/>
            <a:ext cx="75104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VOTERS WHO CAN PROVIDE A SUBSTITUTE FOR PHOTO ID: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2400" dirty="0"/>
          </a:p>
        </p:txBody>
      </p:sp>
      <p:sp>
        <p:nvSpPr>
          <p:cNvPr id="228359" name="Rectangle 3"/>
          <p:cNvSpPr>
            <a:spLocks noChangeArrowheads="1"/>
          </p:cNvSpPr>
          <p:nvPr/>
        </p:nvSpPr>
        <p:spPr bwMode="auto">
          <a:xfrm>
            <a:off x="100576" y="4158955"/>
            <a:ext cx="75311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Voters in other </a:t>
            </a:r>
            <a:r>
              <a:rPr lang="en-US" sz="2400" dirty="0">
                <a:solidFill>
                  <a:srgbClr val="FF8000"/>
                </a:solidFill>
                <a:latin typeface="Skolar Basic Rg" pitchFamily="50" charset="0"/>
              </a:rPr>
              <a:t>care facilities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– eligible, but not visited by Special Voting Deputies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2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2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/>
      <p:bldP spid="228357" grpId="0"/>
      <p:bldP spid="228358" grpId="0"/>
      <p:bldP spid="2283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56" y="1699840"/>
            <a:ext cx="3590643" cy="4549635"/>
          </a:xfrm>
          <a:prstGeom prst="rect">
            <a:avLst/>
          </a:prstGeom>
          <a:effectLst>
            <a:glow rad="101600">
              <a:schemeClr val="tx1">
                <a:alpha val="76000"/>
              </a:schemeClr>
            </a:glow>
          </a:effectLst>
        </p:spPr>
      </p:pic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819275" y="1701800"/>
            <a:ext cx="3590925" cy="4548188"/>
          </a:xfrm>
          <a:prstGeom prst="rect">
            <a:avLst/>
          </a:prstGeom>
          <a:solidFill>
            <a:schemeClr val="bg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174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381841-F38C-47E9-99ED-5BBD4D23395F}" type="slidenum">
              <a:rPr lang="en-US" smtClean="0"/>
              <a:pPr eaLnBrk="1" hangingPunct="1"/>
              <a:t>29</a:t>
            </a:fld>
            <a:endParaRPr lang="en-US" dirty="0" smtClean="0"/>
          </a:p>
        </p:txBody>
      </p:sp>
      <p:sp>
        <p:nvSpPr>
          <p:cNvPr id="31750" name="Rectangle 3"/>
          <p:cNvSpPr>
            <a:spLocks noChangeArrowheads="1"/>
          </p:cNvSpPr>
          <p:nvPr/>
        </p:nvSpPr>
        <p:spPr bwMode="auto">
          <a:xfrm>
            <a:off x="5514975" y="2298700"/>
            <a:ext cx="27178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latin typeface="Skolar Basic Rg" pitchFamily="50" charset="0"/>
              </a:rPr>
              <a:t>Wisconsin Application for Absentee Ballot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latin typeface="Skolar Basic Rg" pitchFamily="50" charset="0"/>
              </a:rPr>
              <a:t>GAB-121 form</a:t>
            </a:r>
          </a:p>
        </p:txBody>
      </p:sp>
      <p:sp>
        <p:nvSpPr>
          <p:cNvPr id="31751" name="Rectangle 16"/>
          <p:cNvSpPr>
            <a:spLocks noChangeArrowheads="1"/>
          </p:cNvSpPr>
          <p:nvPr/>
        </p:nvSpPr>
        <p:spPr bwMode="auto">
          <a:xfrm>
            <a:off x="1930400" y="3937000"/>
            <a:ext cx="3302000" cy="55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7660" name="Picture 12" descr="WI AB Ballot App-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932238"/>
            <a:ext cx="42672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WI AB Ballot App-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4110038"/>
            <a:ext cx="72215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-3.05556E-6 0.0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4"/>
          <p:cNvSpPr>
            <a:spLocks noGrp="1" noChangeArrowheads="1"/>
          </p:cNvSpPr>
          <p:nvPr>
            <p:ph type="title"/>
          </p:nvPr>
        </p:nvSpPr>
        <p:spPr>
          <a:xfrm rot="19140000">
            <a:off x="886385" y="1834776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cap="none" dirty="0" smtClean="0"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4000" b="1" cap="none" dirty="0" smtClean="0"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>VOTER ELIGIBILITY</a:t>
            </a:r>
            <a:endParaRPr lang="en-US" sz="4800" b="1" cap="none" dirty="0">
              <a:solidFill>
                <a:srgbClr val="D21A21"/>
              </a:solidFill>
              <a:latin typeface="Interstate" panose="02000503090000020004" pitchFamily="2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F56EE3C-4ABD-BF45-B811-0D9450EE1AAC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4A80ED-2130-4316-AA4F-CAAD887EF453}" type="slidenum">
              <a:rPr lang="en-US" smtClean="0"/>
              <a:pPr eaLnBrk="1" hangingPunct="1"/>
              <a:t>30</a:t>
            </a:fld>
            <a:endParaRPr lang="en-US" dirty="0" smtClean="0"/>
          </a:p>
        </p:txBody>
      </p:sp>
      <p:pic>
        <p:nvPicPr>
          <p:cNvPr id="32771" name="Picture 2" descr="GAB-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390775"/>
            <a:ext cx="7416800" cy="3502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858838" y="2368550"/>
            <a:ext cx="7434262" cy="3498850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44563" y="2679700"/>
            <a:ext cx="4281487" cy="1312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48838" name="Picture 6" descr="GAB-122_cert-of-v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709863"/>
            <a:ext cx="42211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0" name="Picture 8" descr="GAB-122_cert-of-v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3397250"/>
            <a:ext cx="68087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9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88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16215 0.14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8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1CFF48-A367-4578-B194-CE880429B607}" type="slidenum">
              <a:rPr lang="en-US" smtClean="0"/>
              <a:pPr eaLnBrk="1" hangingPunct="1"/>
              <a:t>31</a:t>
            </a:fld>
            <a:endParaRPr lang="en-US" dirty="0" smtClean="0"/>
          </a:p>
        </p:txBody>
      </p:sp>
      <p:pic>
        <p:nvPicPr>
          <p:cNvPr id="33795" name="Picture 2" descr="GAB-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390775"/>
            <a:ext cx="7416800" cy="3502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858838" y="2368550"/>
            <a:ext cx="7434262" cy="3498850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944563" y="4000500"/>
            <a:ext cx="4281487" cy="9953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50889" name="Picture 9" descr="GAB-122_cert-of-witn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4032250"/>
            <a:ext cx="42354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8" name="Picture 8" descr="GAB-122_cert-of-witn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652838"/>
            <a:ext cx="63341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508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16597 -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DC9D4A-4961-4B08-AB88-C9C19DC33AEA}" type="slidenum">
              <a:rPr lang="en-US" smtClean="0"/>
              <a:pPr eaLnBrk="1" hangingPunct="1"/>
              <a:t>32</a:t>
            </a:fld>
            <a:endParaRPr lang="en-US" dirty="0" smtClean="0"/>
          </a:p>
        </p:txBody>
      </p:sp>
      <p:pic>
        <p:nvPicPr>
          <p:cNvPr id="34819" name="Picture 2" descr="GAB-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390775"/>
            <a:ext cx="7416800" cy="3502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858838" y="2368550"/>
            <a:ext cx="7434262" cy="3498850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944563" y="4976813"/>
            <a:ext cx="4314825" cy="6429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42694" name="Picture 6" descr="GAB-122_cert-of-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5002213"/>
            <a:ext cx="42370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6" name="Picture 8" descr="GAB-122_cert-of-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3622675"/>
            <a:ext cx="68199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9162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7300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26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15972 -0.165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CBE6CC-F791-4912-9950-F22454567247}" type="slidenum">
              <a:rPr lang="en-US" smtClean="0"/>
              <a:pPr eaLnBrk="1" hangingPunct="1"/>
              <a:t>33</a:t>
            </a:fld>
            <a:endParaRPr lang="en-US" dirty="0" smtClean="0"/>
          </a:p>
        </p:txBody>
      </p:sp>
      <p:pic>
        <p:nvPicPr>
          <p:cNvPr id="35843" name="Picture 2" descr="GAB-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390775"/>
            <a:ext cx="7416800" cy="3502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858838" y="2368550"/>
            <a:ext cx="7434262" cy="3498850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5221288" y="4143375"/>
            <a:ext cx="2947987" cy="1481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52937" name="Picture 9" descr="GAB-122_cert-muni ma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4183063"/>
            <a:ext cx="28829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6" name="Picture 8" descr="GAB-122_cert-muni ma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973388"/>
            <a:ext cx="445928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529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2177 -0.12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3ADC5B-87E7-4518-B17F-991BBC584874}" type="slidenum">
              <a:rPr lang="en-US" smtClean="0"/>
              <a:pPr eaLnBrk="1" hangingPunct="1"/>
              <a:t>34</a:t>
            </a:fld>
            <a:endParaRPr lang="en-US" dirty="0" smtClean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-80963" y="570818"/>
            <a:ext cx="9144000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36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ABSENTEE VOTING </a:t>
            </a:r>
            <a:r>
              <a:rPr lang="en-US" sz="36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3400" b="1" cap="none" dirty="0" smtClean="0">
                <a:effectLst>
                  <a:outerShdw blurRad="38100" dist="38100" dir="2700000" sx="0" sy="0" algn="tl">
                    <a:srgbClr val="DDDDDD"/>
                  </a:outerShdw>
                </a:effectLst>
                <a:latin typeface="Arial" pitchFamily="-65" charset="0"/>
              </a:rPr>
              <a:t/>
            </a:r>
            <a:br>
              <a:rPr lang="en-US" sz="3400" b="1" cap="none" dirty="0" smtClean="0">
                <a:effectLst>
                  <a:outerShdw blurRad="38100" dist="38100" dir="2700000" sx="0" sy="0" algn="tl">
                    <a:srgbClr val="DDDDDD"/>
                  </a:outerShdw>
                </a:effectLst>
                <a:latin typeface="Arial" pitchFamily="-65" charset="0"/>
              </a:rPr>
            </a:br>
            <a:r>
              <a:rPr lang="en-US" sz="3400" b="1" cap="none" dirty="0" smtClean="0">
                <a:effectLst>
                  <a:outerShdw blurRad="38100" dist="38100" dir="2700000" sx="0" sy="0" algn="tl">
                    <a:srgbClr val="DDDDDD"/>
                  </a:outerShdw>
                </a:effectLst>
                <a:latin typeface="Arial" pitchFamily="-65" charset="0"/>
              </a:rPr>
              <a:t/>
            </a:r>
            <a:br>
              <a:rPr lang="en-US" sz="3400" b="1" cap="none" dirty="0" smtClean="0">
                <a:effectLst>
                  <a:outerShdw blurRad="38100" dist="38100" dir="2700000" sx="0" sy="0" algn="tl">
                    <a:srgbClr val="DDDDDD"/>
                  </a:outerShdw>
                </a:effectLst>
                <a:latin typeface="Arial" pitchFamily="-65" charset="0"/>
              </a:rPr>
            </a:br>
            <a:endParaRPr lang="en-US" sz="3400" b="1" cap="none" dirty="0">
              <a:effectLst>
                <a:outerShdw blurRad="38100" dist="38100" dir="2700000" sx="0" sy="0" algn="tl">
                  <a:srgbClr val="DDDDDD"/>
                </a:outerShdw>
              </a:effectLst>
              <a:latin typeface="Arial" pitchFamily="-65" charset="0"/>
            </a:endParaRPr>
          </a:p>
        </p:txBody>
      </p:sp>
      <p:pic>
        <p:nvPicPr>
          <p:cNvPr id="4" name="Voter Photo ID and Absentee Vot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42209"/>
            <a:ext cx="9144000" cy="41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 rot="19140000">
            <a:off x="1258540" y="1539874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b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>ELECTION DAY VOTING</a:t>
            </a:r>
            <a:endParaRPr sz="4800" b="1" cap="none" dirty="0">
              <a:solidFill>
                <a:srgbClr val="D21A21"/>
              </a:solidFill>
              <a:latin typeface="Interstate" panose="02000503090000020004" pitchFamily="2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A0898830-2B4B-7141-854D-DE1E94477685}" type="slidenum">
              <a:rPr lang="en-US">
                <a:solidFill>
                  <a:schemeClr val="tx1"/>
                </a:solidFill>
              </a:rPr>
              <a:pPr/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6324" name="Picture 2" descr="5937_GAB_Posters_HowToA2_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7200" y="2143125"/>
            <a:ext cx="264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306388" y="1540791"/>
            <a:ext cx="5756275" cy="6619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>
                <a:solidFill>
                  <a:srgbClr val="909090"/>
                </a:solidFill>
                <a:latin typeface="Skolar Basic Rg" pitchFamily="50" charset="0"/>
              </a:rPr>
              <a:t>1)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 </a:t>
            </a:r>
            <a:r>
              <a:rPr lang="en-US" sz="2800" u="sng" dirty="0" smtClean="0">
                <a:solidFill>
                  <a:srgbClr val="FF8000"/>
                </a:solidFill>
                <a:latin typeface="Skolar Basic Rg" pitchFamily="50" charset="0"/>
              </a:rPr>
              <a:t>STATE</a:t>
            </a:r>
            <a:r>
              <a:rPr lang="en-US" sz="2800" dirty="0" smtClean="0">
                <a:latin typeface="Skolar Basic Rg" pitchFamily="50" charset="0"/>
              </a:rPr>
              <a:t> </a:t>
            </a:r>
            <a:r>
              <a:rPr lang="en-US" sz="2800" b="0" dirty="0">
                <a:solidFill>
                  <a:srgbClr val="909090"/>
                </a:solidFill>
                <a:latin typeface="Skolar Basic Rg" pitchFamily="50" charset="0"/>
              </a:rPr>
              <a:t>Your Name &amp; Address</a:t>
            </a:r>
          </a:p>
        </p:txBody>
      </p:sp>
      <p:sp>
        <p:nvSpPr>
          <p:cNvPr id="5837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0E7F507C-B4BE-A848-AA62-E889D1743E8C}" type="slidenum">
              <a:rPr lang="en-US">
                <a:solidFill>
                  <a:schemeClr val="tx1"/>
                </a:solidFill>
              </a:rPr>
              <a:pPr/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3"/>
          <a:srcRect r="34216" b="10413"/>
          <a:stretch>
            <a:fillRect/>
          </a:stretch>
        </p:blipFill>
        <p:spPr bwMode="auto">
          <a:xfrm>
            <a:off x="6062663" y="4664075"/>
            <a:ext cx="148113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3"/>
          <p:cNvSpPr>
            <a:spLocks noChangeArrowheads="1"/>
          </p:cNvSpPr>
          <p:nvPr/>
        </p:nvSpPr>
        <p:spPr bwMode="auto">
          <a:xfrm>
            <a:off x="376022" y="3382983"/>
            <a:ext cx="41989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3) </a:t>
            </a:r>
            <a:r>
              <a:rPr lang="en-US" sz="2800" b="1" u="sng" dirty="0" smtClean="0">
                <a:solidFill>
                  <a:srgbClr val="FF8000"/>
                </a:solidFill>
                <a:latin typeface="Skolar Basic Rg" pitchFamily="50" charset="0"/>
              </a:rPr>
              <a:t>SIGN</a:t>
            </a: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</a:rPr>
              <a:t> 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the Poll Book</a:t>
            </a:r>
            <a:r>
              <a:rPr lang="en-US" sz="3200" dirty="0">
                <a:solidFill>
                  <a:srgbClr val="909090"/>
                </a:solidFill>
                <a:latin typeface="Skolar Basic Rg" pitchFamily="50" charset="0"/>
              </a:rPr>
              <a:t> </a:t>
            </a:r>
          </a:p>
        </p:txBody>
      </p:sp>
      <p:sp>
        <p:nvSpPr>
          <p:cNvPr id="22536" name="Rectangle 3"/>
          <p:cNvSpPr>
            <a:spLocks noChangeArrowheads="1"/>
          </p:cNvSpPr>
          <p:nvPr/>
        </p:nvSpPr>
        <p:spPr bwMode="auto">
          <a:xfrm>
            <a:off x="292894" y="2522269"/>
            <a:ext cx="65103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2) </a:t>
            </a:r>
            <a:r>
              <a:rPr lang="en-US" sz="2800" b="1" u="sng" dirty="0" smtClean="0">
                <a:solidFill>
                  <a:srgbClr val="FF8000"/>
                </a:solidFill>
                <a:latin typeface="Skolar Basic Rg" pitchFamily="50" charset="0"/>
              </a:rPr>
              <a:t>SHOW</a:t>
            </a:r>
            <a:r>
              <a:rPr lang="en-US" sz="2800" b="1" dirty="0" smtClean="0">
                <a:latin typeface="Interstate" panose="02000503090000020004" pitchFamily="2" charset="0"/>
              </a:rPr>
              <a:t> 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Your Acceptable Photo ID</a:t>
            </a:r>
          </a:p>
        </p:txBody>
      </p:sp>
      <p:pic>
        <p:nvPicPr>
          <p:cNvPr id="5837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317" y="4828365"/>
            <a:ext cx="16700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2967" y="4836696"/>
            <a:ext cx="1851366" cy="117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304"/>
            <a:ext cx="6588125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ELECTION DAY VOTING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3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3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3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2" grpId="1" build="p"/>
      <p:bldP spid="22535" grpId="0" build="p"/>
      <p:bldP spid="22535" grpId="1" build="allAtOnce"/>
      <p:bldP spid="22536" grpId="0" build="p"/>
      <p:bldP spid="22536" grpId="1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254957" y="1571027"/>
            <a:ext cx="7881937" cy="1270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</a:rPr>
              <a:t>What if...</a:t>
            </a:r>
          </a:p>
          <a:p>
            <a:pPr eaLnBrk="1" hangingPunct="1">
              <a:buFontTx/>
              <a:buNone/>
              <a:defRPr/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</a:rPr>
              <a:t>I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</a:rPr>
              <a:t>don’</a:t>
            </a:r>
            <a:r>
              <a:rPr lang="en-US" altLang="ja-JP" sz="3200" dirty="0" smtClean="0">
                <a:solidFill>
                  <a:srgbClr val="909090"/>
                </a:solidFill>
                <a:latin typeface="Skolar Basic Rg" pitchFamily="50" charset="0"/>
              </a:rPr>
              <a:t>t </a:t>
            </a:r>
            <a:r>
              <a:rPr lang="en-US" altLang="ja-JP" sz="3200" dirty="0">
                <a:solidFill>
                  <a:srgbClr val="909090"/>
                </a:solidFill>
                <a:latin typeface="Skolar Basic Rg" pitchFamily="50" charset="0"/>
              </a:rPr>
              <a:t>have an ID on Election Day?</a:t>
            </a:r>
            <a:endParaRPr lang="en-US" sz="32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E6A0903F-6033-DB4D-8E3E-5BE884E7700D}" type="slidenum">
              <a:rPr lang="en-US">
                <a:solidFill>
                  <a:schemeClr val="tx1"/>
                </a:solidFill>
              </a:rPr>
              <a:pPr/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790832" y="3463555"/>
            <a:ext cx="7431547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8000"/>
                </a:solidFill>
                <a:latin typeface="Interstate" panose="02000503090000020004" pitchFamily="2" charset="0"/>
              </a:rPr>
              <a:t>THERE ARE OPTIONS! </a:t>
            </a:r>
          </a:p>
          <a:p>
            <a:pPr algn="ctr">
              <a:defRPr/>
            </a:pPr>
            <a:r>
              <a:rPr lang="en-US" sz="2800" dirty="0" smtClean="0">
                <a:solidFill>
                  <a:srgbClr val="FF8000"/>
                </a:solidFill>
                <a:latin typeface="Interstate" panose="02000503090000020004" pitchFamily="2" charset="0"/>
              </a:rPr>
              <a:t>YOU CAN CAST A PROVISIONAL BALLOT</a:t>
            </a:r>
            <a:endParaRPr lang="en-US" sz="2800" dirty="0">
              <a:solidFill>
                <a:srgbClr val="FF8000"/>
              </a:solidFill>
              <a:latin typeface="Interstate" panose="02000503090000020004" pitchFamily="2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304"/>
            <a:ext cx="6588125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ELECTION DAY VOTING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35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/>
      <p:bldP spid="2356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8" y="1103054"/>
            <a:ext cx="7521575" cy="3864362"/>
          </a:xfrm>
        </p:spPr>
        <p:txBody>
          <a:bodyPr/>
          <a:lstStyle/>
          <a:p>
            <a:r>
              <a:rPr lang="en-US" sz="2400" dirty="0" smtClean="0">
                <a:solidFill>
                  <a:srgbClr val="909090"/>
                </a:solidFill>
                <a:latin typeface="Interstate" panose="00000400000000000000" pitchFamily="2" charset="0"/>
              </a:rPr>
              <a:t>Are there </a:t>
            </a:r>
            <a:r>
              <a:rPr lang="en-US" sz="2400" dirty="0">
                <a:solidFill>
                  <a:srgbClr val="909090"/>
                </a:solidFill>
                <a:latin typeface="Interstate" panose="00000400000000000000" pitchFamily="2" charset="0"/>
              </a:rPr>
              <a:t>a</a:t>
            </a:r>
            <a:r>
              <a:rPr lang="en-US" sz="2400" dirty="0" smtClean="0">
                <a:solidFill>
                  <a:srgbClr val="909090"/>
                </a:solidFill>
                <a:latin typeface="Interstate" panose="00000400000000000000" pitchFamily="2" charset="0"/>
              </a:rPr>
              <a:t>ccommodations </a:t>
            </a:r>
            <a:r>
              <a:rPr lang="en-US" sz="2400" dirty="0">
                <a:solidFill>
                  <a:srgbClr val="909090"/>
                </a:solidFill>
                <a:latin typeface="Interstate" panose="00000400000000000000" pitchFamily="2" charset="0"/>
              </a:rPr>
              <a:t>a</a:t>
            </a:r>
            <a:r>
              <a:rPr lang="en-US" sz="2400" dirty="0" smtClean="0">
                <a:solidFill>
                  <a:srgbClr val="909090"/>
                </a:solidFill>
                <a:latin typeface="Interstate" panose="00000400000000000000" pitchFamily="2" charset="0"/>
              </a:rPr>
              <a:t>vailable at the polls?</a:t>
            </a:r>
            <a:br>
              <a:rPr lang="en-US" sz="2400" dirty="0" smtClean="0">
                <a:solidFill>
                  <a:srgbClr val="909090"/>
                </a:solidFill>
                <a:latin typeface="Interstate" panose="00000400000000000000" pitchFamily="2" charset="0"/>
              </a:rPr>
            </a:br>
            <a:endParaRPr lang="en-US" sz="2400" dirty="0" smtClean="0">
              <a:solidFill>
                <a:srgbClr val="909090"/>
              </a:solidFill>
              <a:latin typeface="Interstate" panose="00000400000000000000" pitchFamily="2" charset="0"/>
            </a:endParaRPr>
          </a:p>
          <a:p>
            <a:pPr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Accessible voting equipment</a:t>
            </a:r>
            <a:b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Curbside voting</a:t>
            </a:r>
            <a:b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Exemption from signing poll book if unable to sign due to disability</a:t>
            </a:r>
            <a:b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You may have someone assist you with the voting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2117D-0730-9D4E-A729-C1E4A0DD6754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304"/>
            <a:ext cx="6588125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ELECTION DAY VOTING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0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Grp="1" noChangeArrowheads="1"/>
          </p:cNvSpPr>
          <p:nvPr>
            <p:ph idx="1"/>
          </p:nvPr>
        </p:nvSpPr>
        <p:spPr>
          <a:xfrm>
            <a:off x="232221" y="1539875"/>
            <a:ext cx="7881937" cy="175895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4000" dirty="0">
                <a:solidFill>
                  <a:srgbClr val="909090"/>
                </a:solidFill>
                <a:effectLst>
                  <a:outerShdw blurRad="38100" dist="38100" dir="2700000" sx="0" sy="0" algn="tl">
                    <a:srgbClr val="DDDDDD"/>
                  </a:outerShdw>
                </a:effectLst>
                <a:latin typeface="Skolar Basic Rg" pitchFamily="50" charset="0"/>
              </a:rPr>
              <a:t>Be </a:t>
            </a:r>
            <a:r>
              <a:rPr lang="en-US" sz="4000" dirty="0" smtClean="0">
                <a:solidFill>
                  <a:srgbClr val="909090"/>
                </a:solidFill>
                <a:effectLst>
                  <a:outerShdw blurRad="38100" dist="38100" dir="2700000" sx="0" sy="0" algn="tl">
                    <a:srgbClr val="DDDDDD"/>
                  </a:outerShdw>
                </a:effectLst>
                <a:latin typeface="Skolar Basic Rg" pitchFamily="50" charset="0"/>
              </a:rPr>
              <a:t>nice </a:t>
            </a:r>
            <a:r>
              <a:rPr lang="en-US" sz="4000" dirty="0">
                <a:solidFill>
                  <a:srgbClr val="909090"/>
                </a:solidFill>
                <a:effectLst>
                  <a:outerShdw blurRad="38100" dist="38100" dir="2700000" sx="0" sy="0" algn="tl">
                    <a:srgbClr val="DDDDDD"/>
                  </a:outerShdw>
                </a:effectLst>
                <a:latin typeface="Skolar Basic Rg" pitchFamily="50" charset="0"/>
              </a:rPr>
              <a:t>to your</a:t>
            </a:r>
          </a:p>
          <a:p>
            <a:pPr algn="ctr" eaLnBrk="1" hangingPunct="1">
              <a:buFontTx/>
              <a:buNone/>
              <a:defRPr/>
            </a:pPr>
            <a:r>
              <a:rPr lang="en-US" sz="4000" dirty="0">
                <a:solidFill>
                  <a:srgbClr val="909090"/>
                </a:solidFill>
                <a:effectLst>
                  <a:outerShdw blurRad="38100" dist="38100" dir="2700000" sx="0" sy="0" algn="tl">
                    <a:srgbClr val="DDDDDD"/>
                  </a:outerShdw>
                </a:effectLst>
                <a:latin typeface="Skolar Basic Rg" pitchFamily="50" charset="0"/>
              </a:rPr>
              <a:t>Poll Worker!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2D33CBC5-6791-7745-B79C-B7E790A31E6F}" type="slidenum">
              <a:rPr lang="en-US">
                <a:solidFill>
                  <a:schemeClr val="tx1"/>
                </a:solidFill>
              </a:rPr>
              <a:pPr/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586" name="Picture 10" descr="smil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6222" y="3235325"/>
            <a:ext cx="13239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woman-hom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4525" y="288925"/>
            <a:ext cx="1801813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304"/>
            <a:ext cx="6588125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ELECTION DAY VOTING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4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97581" y="175120"/>
            <a:ext cx="7521575" cy="549275"/>
          </a:xfrm>
        </p:spPr>
        <p:txBody>
          <a:bodyPr/>
          <a:lstStyle/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VOTER ELIGIBILITY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2C72334-1613-E342-9C98-FCD2DEAD1E97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360856" y="1199078"/>
            <a:ext cx="8056067" cy="712849"/>
          </a:xfrm>
        </p:spPr>
        <p:txBody>
          <a:bodyPr>
            <a:noAutofit/>
          </a:bodyPr>
          <a:lstStyle/>
          <a:p>
            <a:pPr marL="342900" lvl="1" indent="-342900" algn="ctr" eaLnBrk="1" hangingPunct="1">
              <a:spcBef>
                <a:spcPts val="800"/>
              </a:spcBef>
              <a:buClrTx/>
              <a:buFont typeface="Wingdings" pitchFamily="-65" charset="2"/>
              <a:buNone/>
              <a:defRPr/>
            </a:pPr>
            <a:r>
              <a:rPr lang="en-US" sz="3200" b="1" dirty="0" smtClean="0">
                <a:solidFill>
                  <a:srgbClr val="FF8000"/>
                </a:solidFill>
                <a:latin typeface="Skolar Basic Rg" pitchFamily="50" charset="0"/>
              </a:rPr>
              <a:t>Who is eligible to vote in Wisconsin?</a:t>
            </a:r>
          </a:p>
          <a:p>
            <a:pPr algn="ctr" eaLnBrk="1" hangingPunct="1">
              <a:buFontTx/>
              <a:buNone/>
              <a:defRPr/>
            </a:pPr>
            <a:endParaRPr lang="en-US" sz="4800" dirty="0">
              <a:solidFill>
                <a:srgbClr val="3E1F00"/>
              </a:solidFill>
              <a:latin typeface="Arial" pitchFamily="-65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4680" y="2026062"/>
            <a:ext cx="7891794" cy="14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-65" charset="0"/>
              <a:defRPr sz="1600" b="1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  <a:t>You must be at least 18 years of age</a:t>
            </a:r>
          </a:p>
          <a:p>
            <a:pPr marL="685800" indent="-6858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  <a:t>You must be a U.S. Citizen</a:t>
            </a:r>
          </a:p>
          <a:p>
            <a:pPr marL="685800" indent="-6858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  <a:t>You must reside at your current address for at least 28 days*</a:t>
            </a:r>
          </a:p>
          <a:p>
            <a:pPr marL="0" indent="0" eaLnBrk="1" hangingPunct="1">
              <a:buClr>
                <a:srgbClr val="FF8000"/>
              </a:buClr>
              <a:defRPr/>
            </a:pPr>
            <a:r>
              <a:rPr lang="en-US" sz="1800" dirty="0" smtClean="0">
                <a:solidFill>
                  <a:srgbClr val="909090"/>
                </a:solidFill>
                <a:latin typeface="Skolar Basic Rg" pitchFamily="50" charset="0"/>
              </a:rPr>
              <a:t>*If you have lived at your current address less than 28 days, you may be eligible to vote from the address you last lived in Wisconsin for 28 days</a:t>
            </a:r>
            <a:endParaRPr lang="en-US" sz="18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685800" indent="-685800" algn="ctr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9DF0B-B06D-A840-9E1F-4D1E6B977A3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3" name="What to expect at the polling place in Wiscons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035" y="915373"/>
            <a:ext cx="7724438" cy="432085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0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0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WHAT TO EXPECT AT THE POLLING PLACE</a:t>
            </a:r>
            <a:r>
              <a:rPr lang="en-US" sz="40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0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 rot="19140000">
            <a:off x="814232" y="1612426"/>
            <a:ext cx="6233232" cy="1264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D21A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>HELP US SPREAD THE WORD</a:t>
            </a:r>
            <a:endParaRPr lang="en-US" sz="4400" b="1" cap="none" dirty="0">
              <a:solidFill>
                <a:srgbClr val="D21A21"/>
              </a:solidFill>
              <a:latin typeface="Interstate" panose="02000503090000020004" pitchFamily="2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 rot="19140000">
            <a:off x="1714788" y="2991078"/>
            <a:ext cx="6510338" cy="3286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cap="none" dirty="0">
                <a:solidFill>
                  <a:schemeClr val="bg1"/>
                </a:solidFill>
                <a:latin typeface="Skolar Basic Rg" pitchFamily="50" charset="0"/>
                <a:ea typeface="ＭＳ Ｐゴシック" pitchFamily="-65" charset="-128"/>
                <a:cs typeface="ＭＳ Ｐゴシック" pitchFamily="-65" charset="-128"/>
              </a:rPr>
              <a:t>TV Ads, </a:t>
            </a:r>
            <a:r>
              <a:rPr cap="none" dirty="0" smtClean="0">
                <a:solidFill>
                  <a:schemeClr val="bg1"/>
                </a:solidFill>
                <a:latin typeface="Skolar Basic Rg" pitchFamily="50" charset="0"/>
                <a:ea typeface="ＭＳ Ｐゴシック" pitchFamily="-65" charset="-128"/>
                <a:cs typeface="ＭＳ Ｐゴシック" pitchFamily="-65" charset="-128"/>
              </a:rPr>
              <a:t>Billboards </a:t>
            </a:r>
            <a:r>
              <a:rPr cap="none" dirty="0">
                <a:solidFill>
                  <a:schemeClr val="bg1"/>
                </a:solidFill>
                <a:latin typeface="Skolar Basic Rg" pitchFamily="50" charset="0"/>
                <a:ea typeface="ＭＳ Ｐゴシック" pitchFamily="-65" charset="-128"/>
                <a:cs typeface="ＭＳ Ｐゴシック" pitchFamily="-65" charset="-128"/>
              </a:rPr>
              <a:t>and Print Materials</a:t>
            </a:r>
          </a:p>
        </p:txBody>
      </p:sp>
      <p:sp>
        <p:nvSpPr>
          <p:cNvPr id="7270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4DE0DE55-8E49-EB45-BEE1-D5D376263DDF}" type="slidenum">
              <a:rPr lang="en-US">
                <a:solidFill>
                  <a:schemeClr val="tx1"/>
                </a:solidFill>
              </a:rPr>
              <a:pPr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E74A22-08D2-4CEE-A6A6-FEC02A4739B1}" type="slidenum">
              <a:rPr lang="en-US" smtClean="0"/>
              <a:pPr eaLnBrk="1" hangingPunct="1"/>
              <a:t>42</a:t>
            </a:fld>
            <a:endParaRPr lang="en-US" dirty="0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6" r="50702" b="5090"/>
          <a:stretch/>
        </p:blipFill>
        <p:spPr bwMode="auto">
          <a:xfrm>
            <a:off x="1290918" y="900589"/>
            <a:ext cx="6318476" cy="417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0918" y="5829486"/>
            <a:ext cx="6858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u="sng" dirty="0">
                <a:solidFill>
                  <a:srgbClr val="B61A21"/>
                </a:solidFill>
                <a:latin typeface="Arial" pitchFamily="34" charset="0"/>
                <a:cs typeface="Arial" pitchFamily="34" charset="0"/>
              </a:rPr>
              <a:t>http://bringit.wisconsin.gov</a:t>
            </a:r>
          </a:p>
          <a:p>
            <a:pPr>
              <a:defRPr/>
            </a:pPr>
            <a:endParaRPr lang="en-US" sz="4000" i="1" dirty="0">
              <a:latin typeface="+mn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1187533" y="106878"/>
            <a:ext cx="5249098" cy="607622"/>
          </a:xfrm>
        </p:spPr>
        <p:txBody>
          <a:bodyPr/>
          <a:lstStyle/>
          <a:p>
            <a:pPr algn="ctr" eaLnBrk="1" hangingPunct="1">
              <a:tabLst>
                <a:tab pos="4691063" algn="l"/>
              </a:tabLst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WEBSITE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36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1369"/>
            <a:ext cx="2257051" cy="5492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TV ADS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139EEA6-7C6F-F24E-933E-7A58C70D3176}" type="slidenum">
              <a:rPr lang="en-US">
                <a:solidFill>
                  <a:schemeClr val="tx1"/>
                </a:solidFill>
              </a:rPr>
              <a:pPr/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Wisconsin Voter Photo ID Law PSA (_Bring It to the Ballot_ AWARENESS B _15)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306" y="1062318"/>
            <a:ext cx="8243047" cy="50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465"/>
            <a:ext cx="7521575" cy="5492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POSTERS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36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8089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2E2B9CCD-110B-AC4E-8452-B90B075E687E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5" y="1526372"/>
            <a:ext cx="2209640" cy="3352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45" y="1584740"/>
            <a:ext cx="2009357" cy="3294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99" y="1584740"/>
            <a:ext cx="2044324" cy="3294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02" y="1584739"/>
            <a:ext cx="2085697" cy="3294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9280" y="904297"/>
            <a:ext cx="709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WWW.BRINGIT.WI.GOV</a:t>
            </a:r>
            <a:endParaRPr lang="en-US" sz="2800" u="sng" dirty="0">
              <a:solidFill>
                <a:schemeClr val="bg1">
                  <a:lumMod val="50000"/>
                </a:schemeClr>
              </a:solidFill>
              <a:latin typeface="Interstat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>
          <a:xfrm>
            <a:off x="-1" y="946097"/>
            <a:ext cx="8612659" cy="4030975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</a:rPr>
              <a:t>This presentation and more is available at:</a:t>
            </a:r>
            <a:endParaRPr lang="en-US" sz="2400" b="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0" indent="0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000" b="0" u="sng" dirty="0" smtClean="0">
                <a:solidFill>
                  <a:srgbClr val="909090"/>
                </a:solidFill>
                <a:latin typeface="Skolar Basic Rg" pitchFamily="50" charset="0"/>
                <a:hlinkClick r:id="rId3"/>
              </a:rPr>
              <a:t>http://bringit.wisconsin.gov</a:t>
            </a:r>
            <a:r>
              <a:rPr lang="en-US" sz="2000" b="0" u="sng" dirty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000" b="0" u="sng" dirty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000" b="0" u="sng" dirty="0" smtClean="0">
                <a:solidFill>
                  <a:srgbClr val="909090"/>
                </a:solidFill>
                <a:latin typeface="Skolar Basic Rg" pitchFamily="50" charset="0"/>
                <a:hlinkClick r:id="rId4"/>
              </a:rPr>
              <a:t>http</a:t>
            </a:r>
            <a:r>
              <a:rPr lang="en-US" sz="2000" b="0" u="sng" dirty="0">
                <a:solidFill>
                  <a:srgbClr val="909090"/>
                </a:solidFill>
                <a:latin typeface="Skolar Basic Rg" pitchFamily="50" charset="0"/>
                <a:hlinkClick r:id="rId4"/>
              </a:rPr>
              <a:t>://</a:t>
            </a:r>
            <a:r>
              <a:rPr lang="en-US" sz="2000" b="0" u="sng" dirty="0" smtClean="0">
                <a:solidFill>
                  <a:srgbClr val="909090"/>
                </a:solidFill>
                <a:latin typeface="Skolar Basic Rg" pitchFamily="50" charset="0"/>
                <a:hlinkClick r:id="rId4"/>
              </a:rPr>
              <a:t>gab.wi.gov</a:t>
            </a:r>
            <a: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000" b="0" u="sng" dirty="0" smtClean="0">
                <a:solidFill>
                  <a:srgbClr val="909090"/>
                </a:solidFill>
                <a:latin typeface="Skolar Basic Rg" pitchFamily="50" charset="0"/>
                <a:hlinkClick r:id="rId5"/>
              </a:rPr>
              <a:t>https://MyVote.wi.gov</a:t>
            </a:r>
            <a: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</a:rPr>
              <a:t>More Questions?</a:t>
            </a:r>
            <a:endParaRPr lang="en-US" sz="2800" b="1" i="1" dirty="0">
              <a:solidFill>
                <a:srgbClr val="909090"/>
              </a:solidFill>
              <a:latin typeface="Skolar Basic Rg" pitchFamily="50" charset="0"/>
            </a:endParaRPr>
          </a:p>
          <a:p>
            <a:pPr marL="0" indent="0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GAB </a:t>
            </a:r>
            <a:r>
              <a:rPr lang="en-US" sz="2000" b="0" dirty="0">
                <a:solidFill>
                  <a:srgbClr val="909090"/>
                </a:solidFill>
                <a:latin typeface="Skolar Basic Rg" pitchFamily="50" charset="0"/>
              </a:rPr>
              <a:t>Help Desk Phone </a:t>
            </a: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Number:  </a:t>
            </a:r>
            <a:r>
              <a:rPr lang="en-US" sz="2000" b="0" dirty="0">
                <a:solidFill>
                  <a:srgbClr val="909090"/>
                </a:solidFill>
                <a:latin typeface="Skolar Basic Rg" pitchFamily="50" charset="0"/>
              </a:rPr>
              <a:t>(608) – 261 – </a:t>
            </a: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2028</a:t>
            </a:r>
          </a:p>
          <a:p>
            <a:pPr marL="0" indent="0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GAB Help Desk Email:  GABHelpdesk@wi.gov</a:t>
            </a:r>
            <a:endParaRPr lang="en-US" sz="20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0BCDF697-0CCD-574C-9172-0789D9F8F7D0}" type="slidenum">
              <a:rPr lang="en-US">
                <a:solidFill>
                  <a:schemeClr val="tx1"/>
                </a:solidFill>
              </a:rPr>
              <a:pPr/>
              <a:t>45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8229600" cy="9874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000" b="1" dirty="0">
                <a:solidFill>
                  <a:srgbClr val="D21A21"/>
                </a:solidFill>
                <a:latin typeface="Interstate" panose="02000503090000020004" pitchFamily="2" charset="0"/>
              </a:rPr>
              <a:t>SUMMARY</a:t>
            </a:r>
            <a:r>
              <a:rPr lang="en-US" sz="4000" b="1" dirty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</a:p>
        </p:txBody>
      </p:sp>
      <p:sp>
        <p:nvSpPr>
          <p:cNvPr id="2" name="Rectangle 1"/>
          <p:cNvSpPr/>
          <p:nvPr/>
        </p:nvSpPr>
        <p:spPr>
          <a:xfrm>
            <a:off x="3620049" y="5270841"/>
            <a:ext cx="25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-65" charset="2"/>
              <a:buNone/>
            </a:pPr>
            <a:r>
              <a:rPr lang="en-US" sz="2800" dirty="0" smtClean="0">
                <a:solidFill>
                  <a:schemeClr val="bg1"/>
                </a:solidFill>
                <a:latin typeface="Interstate" panose="02000503090000020004" pitchFamily="2" charset="0"/>
              </a:rPr>
              <a:t>1-866-VOTE-WIS</a:t>
            </a:r>
            <a:endParaRPr lang="en-US" sz="2800" dirty="0">
              <a:solidFill>
                <a:schemeClr val="bg1"/>
              </a:solidFill>
              <a:latin typeface="Interstate" panose="0200050309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 rot="19140000">
            <a:off x="1061198" y="1888565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>THANK YOU!</a:t>
            </a:r>
            <a:endParaRPr lang="en-US" sz="4800" b="1" cap="none" dirty="0">
              <a:solidFill>
                <a:srgbClr val="D21A21"/>
              </a:solidFill>
              <a:latin typeface="Interstate" panose="02000503090000020004" pitchFamily="2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294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7FE251EB-4E1F-F54B-BEA4-76F49CA43A3C}" type="slidenum">
              <a:rPr lang="en-US">
                <a:solidFill>
                  <a:schemeClr val="tx1"/>
                </a:solidFill>
              </a:rPr>
              <a:pPr/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 rot="19140000">
            <a:off x="1386738" y="2698852"/>
            <a:ext cx="7529034" cy="469778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Skolar Basic Rg" pitchFamily="50" charset="0"/>
              </a:rPr>
              <a:t>And Don’t forget to bring it to the ballot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97581" y="175120"/>
            <a:ext cx="7521575" cy="549275"/>
          </a:xfrm>
        </p:spPr>
        <p:txBody>
          <a:bodyPr/>
          <a:lstStyle/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VOTER ELIGIBILITY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2C72334-1613-E342-9C98-FCD2DEAD1E97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883370" y="1118588"/>
            <a:ext cx="8056067" cy="712849"/>
          </a:xfrm>
        </p:spPr>
        <p:txBody>
          <a:bodyPr>
            <a:noAutofit/>
          </a:bodyPr>
          <a:lstStyle/>
          <a:p>
            <a:pPr marL="342900" lvl="1" indent="-342900" algn="ctr" eaLnBrk="1" hangingPunct="1">
              <a:spcBef>
                <a:spcPts val="800"/>
              </a:spcBef>
              <a:buClrTx/>
              <a:buFont typeface="Wingdings" pitchFamily="-65" charset="2"/>
              <a:buNone/>
              <a:defRPr/>
            </a:pPr>
            <a:r>
              <a:rPr lang="en-US" sz="3200" b="1" dirty="0" smtClean="0">
                <a:solidFill>
                  <a:srgbClr val="FF8000"/>
                </a:solidFill>
                <a:latin typeface="Skolar Basic Rg" pitchFamily="50" charset="0"/>
              </a:rPr>
              <a:t>Who cannot vote in Wisconsin?</a:t>
            </a:r>
          </a:p>
          <a:p>
            <a:pPr algn="ctr" eaLnBrk="1" hangingPunct="1">
              <a:buFontTx/>
              <a:buNone/>
              <a:defRPr/>
            </a:pPr>
            <a:endParaRPr lang="en-US" sz="4800" dirty="0">
              <a:solidFill>
                <a:srgbClr val="3E1F00"/>
              </a:solidFill>
              <a:latin typeface="Arial" pitchFamily="-65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4680" y="1831437"/>
            <a:ext cx="7891794" cy="14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-65" charset="0"/>
              <a:defRPr sz="1600" b="1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You cannot vote if you are serving any part of a felony sentence.</a:t>
            </a:r>
            <a:b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457200" indent="-4572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You cannot vote if you have been adjudged incompetent</a:t>
            </a:r>
            <a:b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457200" indent="-4572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You cannot vote if you placed a bet or a wager  on the </a:t>
            </a:r>
            <a:b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outcome of the election</a:t>
            </a:r>
            <a:b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457200" indent="-4572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You cannot vote if you have already voted in that election</a:t>
            </a:r>
          </a:p>
          <a:p>
            <a:pPr marL="0" indent="0" eaLnBrk="1" hangingPunct="1">
              <a:buClr>
                <a:srgbClr val="FF8000"/>
              </a:buClr>
              <a:defRPr/>
            </a:pP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7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4"/>
          <p:cNvSpPr>
            <a:spLocks noGrp="1" noChangeArrowheads="1"/>
          </p:cNvSpPr>
          <p:nvPr>
            <p:ph type="title"/>
          </p:nvPr>
        </p:nvSpPr>
        <p:spPr>
          <a:xfrm rot="19140000">
            <a:off x="886385" y="1834776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cap="none" dirty="0" smtClean="0"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4000" b="1" cap="none" dirty="0" smtClean="0"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  <a:ea typeface="ＭＳ Ｐゴシック" pitchFamily="-65" charset="-128"/>
                <a:cs typeface="ＭＳ Ｐゴシック" pitchFamily="-65" charset="-128"/>
              </a:rPr>
              <a:t>ACCEPTABLE PHOTO ID</a:t>
            </a:r>
            <a:endParaRPr lang="en-US" sz="4800" b="1" cap="none" dirty="0">
              <a:solidFill>
                <a:srgbClr val="D21A21"/>
              </a:solidFill>
              <a:latin typeface="Interstate" panose="02000503090000020004" pitchFamily="2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F56EE3C-4ABD-BF45-B811-0D9450EE1AAC}" type="slidenum">
              <a:rPr lang="en-US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604" name="Picture 1" descr="id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1325" y="2290763"/>
            <a:ext cx="24495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0" y="109727"/>
            <a:ext cx="7521575" cy="777240"/>
          </a:xfrm>
        </p:spPr>
        <p:txBody>
          <a:bodyPr/>
          <a:lstStyle/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2C72334-1613-E342-9C98-FCD2DEAD1E97}" type="slidenum">
              <a:rPr lang="en-US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455859" y="1567213"/>
            <a:ext cx="8345487" cy="148590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4000" dirty="0" smtClean="0">
                <a:solidFill>
                  <a:srgbClr val="FF8000"/>
                </a:solidFill>
                <a:latin typeface="Skolar Basic Rg" pitchFamily="50" charset="0"/>
              </a:rPr>
              <a:t>-</a:t>
            </a:r>
            <a:r>
              <a:rPr lang="en-US" sz="4000" dirty="0" smtClean="0">
                <a:solidFill>
                  <a:srgbClr val="909090"/>
                </a:solidFill>
                <a:latin typeface="Skolar Basic Rg" pitchFamily="50" charset="0"/>
              </a:rPr>
              <a:t>Photo </a:t>
            </a:r>
            <a:r>
              <a:rPr lang="en-US" sz="4000" dirty="0">
                <a:solidFill>
                  <a:srgbClr val="909090"/>
                </a:solidFill>
                <a:latin typeface="Skolar Basic Rg" pitchFamily="50" charset="0"/>
              </a:rPr>
              <a:t>Identification </a:t>
            </a:r>
            <a:r>
              <a:rPr lang="ja-JP" altLang="en-US" sz="4000" dirty="0">
                <a:solidFill>
                  <a:srgbClr val="909090"/>
                </a:solidFill>
                <a:latin typeface="Skolar Basic Rg" pitchFamily="50" charset="0"/>
              </a:rPr>
              <a:t>“</a:t>
            </a:r>
            <a:r>
              <a:rPr lang="en-US" altLang="ja-JP" sz="4000" dirty="0">
                <a:solidFill>
                  <a:srgbClr val="909090"/>
                </a:solidFill>
                <a:latin typeface="Skolar Basic Rg" pitchFamily="50" charset="0"/>
              </a:rPr>
              <a:t>Myth</a:t>
            </a:r>
            <a:r>
              <a:rPr lang="ja-JP" altLang="en-US" sz="4000" dirty="0" smtClean="0">
                <a:solidFill>
                  <a:srgbClr val="909090"/>
                </a:solidFill>
                <a:latin typeface="Skolar Basic Rg" pitchFamily="50" charset="0"/>
              </a:rPr>
              <a:t>”</a:t>
            </a:r>
            <a: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  <a:t>-</a:t>
            </a:r>
            <a:b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</a:br>
            <a:endParaRPr lang="en-US" altLang="ja-JP" sz="4000" dirty="0" smtClean="0">
              <a:solidFill>
                <a:srgbClr val="FF8000"/>
              </a:solidFill>
              <a:latin typeface="Skolar Basic Rg" pitchFamily="50" charset="0"/>
            </a:endParaRPr>
          </a:p>
          <a:p>
            <a:pPr lvl="4" eaLnBrk="1" hangingPunct="1">
              <a:buFontTx/>
              <a:buNone/>
              <a:defRPr/>
            </a:pPr>
            <a: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  <a:t> There is no </a:t>
            </a:r>
            <a:r>
              <a:rPr lang="en-US" altLang="ja-JP" sz="4000" dirty="0">
                <a:solidFill>
                  <a:srgbClr val="FF8000"/>
                </a:solidFill>
                <a:latin typeface="Skolar Basic Rg" pitchFamily="50" charset="0"/>
              </a:rPr>
              <a:t>s</a:t>
            </a:r>
            <a: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  <a:t>uch </a:t>
            </a:r>
            <a:r>
              <a:rPr lang="en-US" altLang="ja-JP" sz="4000" dirty="0">
                <a:solidFill>
                  <a:srgbClr val="FF8000"/>
                </a:solidFill>
                <a:latin typeface="Skolar Basic Rg" pitchFamily="50" charset="0"/>
              </a:rPr>
              <a:t>t</a:t>
            </a:r>
            <a: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  <a:t>hing </a:t>
            </a:r>
            <a:r>
              <a:rPr lang="en-US" altLang="ja-JP" sz="4000" dirty="0">
                <a:solidFill>
                  <a:srgbClr val="FF8000"/>
                </a:solidFill>
                <a:latin typeface="Skolar Basic Rg" pitchFamily="50" charset="0"/>
              </a:rPr>
              <a:t>a</a:t>
            </a:r>
            <a: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  <a:t>s                   a separate “Voter ID” card</a:t>
            </a:r>
          </a:p>
          <a:p>
            <a:pPr algn="ctr" eaLnBrk="1" hangingPunct="1">
              <a:buFontTx/>
              <a:buNone/>
              <a:defRPr/>
            </a:pPr>
            <a:endParaRPr lang="en-US" altLang="ja-JP" sz="4000" dirty="0">
              <a:solidFill>
                <a:srgbClr val="FF8000"/>
              </a:solidFill>
              <a:latin typeface="Skolar Basic Rg" pitchFamily="50" charset="0"/>
            </a:endParaRPr>
          </a:p>
          <a:p>
            <a:pPr marL="342900" lvl="1" indent="-342900" algn="ctr" eaLnBrk="1" hangingPunct="1">
              <a:spcBef>
                <a:spcPts val="800"/>
              </a:spcBef>
              <a:buClrTx/>
              <a:buFont typeface="Wingdings" pitchFamily="-65" charset="2"/>
              <a:buNone/>
              <a:defRPr/>
            </a:pPr>
            <a:endParaRPr lang="en-US" sz="2800" b="1" dirty="0" smtClean="0">
              <a:solidFill>
                <a:srgbClr val="B61A21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en-US" sz="4800" dirty="0">
              <a:solidFill>
                <a:srgbClr val="3E1F00"/>
              </a:solidFill>
              <a:latin typeface="Arial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505" y="4341630"/>
            <a:ext cx="1889263" cy="12257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38490" y="4492512"/>
            <a:ext cx="1236455" cy="192268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A1F00414-D136-474B-BB09-95C93B329EFB}" type="slidenum">
              <a:rPr lang="en-US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6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9766" y="1150113"/>
            <a:ext cx="7026275" cy="2300703"/>
          </a:xfrm>
        </p:spPr>
        <p:txBody>
          <a:bodyPr/>
          <a:lstStyle/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WI Driver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License</a:t>
            </a:r>
            <a:r>
              <a:rPr lang="en-US" sz="3200" dirty="0" smtClean="0">
                <a:solidFill>
                  <a:srgbClr val="D21A21"/>
                </a:solidFill>
                <a:latin typeface="Skolar Basic Rg" pitchFamily="50" charset="0"/>
                <a:cs typeface="Arial" pitchFamily="34" charset="0"/>
              </a:rPr>
              <a:t>*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 </a:t>
            </a:r>
            <a:endParaRPr lang="en-US" sz="3200" dirty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WI </a:t>
            </a: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State-Issued ID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Card</a:t>
            </a:r>
            <a:r>
              <a:rPr lang="en-US" sz="3200" dirty="0" smtClean="0">
                <a:solidFill>
                  <a:srgbClr val="D21A21"/>
                </a:solidFill>
                <a:latin typeface="Skolar Basic Rg" pitchFamily="50" charset="0"/>
                <a:cs typeface="Arial" pitchFamily="34" charset="0"/>
              </a:rPr>
              <a:t>*</a:t>
            </a:r>
            <a:endParaRPr lang="en-US" sz="3200" dirty="0">
              <a:solidFill>
                <a:srgbClr val="D21A21"/>
              </a:solidFill>
              <a:latin typeface="Skolar Basic Rg" pitchFamily="50" charset="0"/>
              <a:cs typeface="Arial" pitchFamily="34" charset="0"/>
            </a:endParaRP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U.S. Uniformed Service ID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Card</a:t>
            </a:r>
            <a:r>
              <a:rPr lang="en-US" sz="3200" dirty="0" smtClean="0">
                <a:solidFill>
                  <a:srgbClr val="D21A21"/>
                </a:solidFill>
                <a:latin typeface="Skolar Basic Rg" pitchFamily="50" charset="0"/>
                <a:cs typeface="Arial" pitchFamily="34" charset="0"/>
              </a:rPr>
              <a:t>*</a:t>
            </a:r>
            <a:endParaRPr lang="en-US" sz="3200" dirty="0">
              <a:solidFill>
                <a:srgbClr val="D21A21"/>
              </a:solidFill>
              <a:latin typeface="Skolar Basic Rg" pitchFamily="50" charset="0"/>
              <a:cs typeface="Arial" pitchFamily="34" charset="0"/>
            </a:endParaRP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U.S. Passport (Book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or </a:t>
            </a: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Card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)</a:t>
            </a:r>
            <a:r>
              <a:rPr lang="en-US" sz="3200" dirty="0" smtClean="0">
                <a:solidFill>
                  <a:srgbClr val="D21A21"/>
                </a:solidFill>
                <a:latin typeface="Skolar Basic Rg" pitchFamily="50" charset="0"/>
                <a:cs typeface="Arial" pitchFamily="34" charset="0"/>
              </a:rPr>
              <a:t>*</a:t>
            </a:r>
            <a:endParaRPr lang="en-US" sz="3200" dirty="0">
              <a:solidFill>
                <a:srgbClr val="D21A21"/>
              </a:solidFill>
              <a:latin typeface="Skolar Basic Rg" pitchFamily="50" charset="0"/>
              <a:cs typeface="Arial" pitchFamily="34" charset="0"/>
            </a:endParaRP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2997" y="4124937"/>
            <a:ext cx="1861755" cy="265783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65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4370" y="4317311"/>
            <a:ext cx="1897625" cy="122577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18076" y="3450816"/>
            <a:ext cx="8847117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9113" indent="-176213" eaLnBrk="0" hangingPunct="0"/>
            <a:r>
              <a:rPr lang="en-US" sz="2000" dirty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* </a:t>
            </a:r>
            <a:r>
              <a:rPr lang="en-US" dirty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These </a:t>
            </a:r>
            <a:r>
              <a:rPr lang="en-US" dirty="0" smtClean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accepted IDs </a:t>
            </a:r>
            <a:r>
              <a:rPr lang="en-US" dirty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should be unexpired or if expired, </a:t>
            </a:r>
            <a:r>
              <a:rPr lang="en-US" dirty="0" smtClean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after </a:t>
            </a:r>
            <a:r>
              <a:rPr lang="en-US" dirty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the date of </a:t>
            </a:r>
            <a:r>
              <a:rPr lang="en-US" dirty="0" smtClean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the most recent  general </a:t>
            </a:r>
            <a:r>
              <a:rPr lang="en-US" dirty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election: </a:t>
            </a:r>
            <a:r>
              <a:rPr lang="en-US" dirty="0" smtClean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  </a:t>
            </a:r>
            <a:r>
              <a:rPr lang="en-US" dirty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Currently Nov. 4</a:t>
            </a:r>
            <a:r>
              <a:rPr lang="en-US" dirty="0" smtClean="0">
                <a:solidFill>
                  <a:srgbClr val="D21A21"/>
                </a:solidFill>
                <a:latin typeface="Interstate" panose="02000503090000020004" pitchFamily="2" charset="0"/>
                <a:cs typeface="Arial" pitchFamily="34" charset="0"/>
              </a:rPr>
              <a:t>, 2014.</a:t>
            </a:r>
            <a:endParaRPr lang="en-US" dirty="0">
              <a:solidFill>
                <a:srgbClr val="D21A21"/>
              </a:solidFill>
              <a:latin typeface="Interstate" panose="02000503090000020004" pitchFamily="2" charset="0"/>
              <a:cs typeface="Arial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  <a:latin typeface="Franklin Gothic Book" pitchFamily="-65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7968" y="5439681"/>
            <a:ext cx="1879163" cy="11766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333875" y="4030218"/>
            <a:ext cx="1697426" cy="1057649"/>
          </a:xfrm>
          <a:custGeom>
            <a:avLst/>
            <a:gdLst>
              <a:gd name="connsiteX0" fmla="*/ 0 w 1697426"/>
              <a:gd name="connsiteY0" fmla="*/ 176278 h 1057649"/>
              <a:gd name="connsiteX1" fmla="*/ 176278 w 1697426"/>
              <a:gd name="connsiteY1" fmla="*/ 0 h 1057649"/>
              <a:gd name="connsiteX2" fmla="*/ 1521148 w 1697426"/>
              <a:gd name="connsiteY2" fmla="*/ 0 h 1057649"/>
              <a:gd name="connsiteX3" fmla="*/ 1697426 w 1697426"/>
              <a:gd name="connsiteY3" fmla="*/ 176278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76278 h 1057649"/>
              <a:gd name="connsiteX0" fmla="*/ 0 w 1697426"/>
              <a:gd name="connsiteY0" fmla="*/ 176278 h 1057649"/>
              <a:gd name="connsiteX1" fmla="*/ 143621 w 1697426"/>
              <a:gd name="connsiteY1" fmla="*/ 0 h 1057649"/>
              <a:gd name="connsiteX2" fmla="*/ 1521148 w 1697426"/>
              <a:gd name="connsiteY2" fmla="*/ 0 h 1057649"/>
              <a:gd name="connsiteX3" fmla="*/ 1697426 w 1697426"/>
              <a:gd name="connsiteY3" fmla="*/ 176278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76278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21148 w 1697426"/>
              <a:gd name="connsiteY2" fmla="*/ 0 h 1057649"/>
              <a:gd name="connsiteX3" fmla="*/ 1697426 w 1697426"/>
              <a:gd name="connsiteY3" fmla="*/ 176278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7426 w 1697426"/>
              <a:gd name="connsiteY3" fmla="*/ 176278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9067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906771 h 1057649"/>
              <a:gd name="connsiteX5" fmla="*/ 1564691 w 1697426"/>
              <a:gd name="connsiteY5" fmla="*/ 1050392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906771 h 1057649"/>
              <a:gd name="connsiteX5" fmla="*/ 1564691 w 1697426"/>
              <a:gd name="connsiteY5" fmla="*/ 1050392 h 1057649"/>
              <a:gd name="connsiteX6" fmla="*/ 121850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906771 h 1057649"/>
              <a:gd name="connsiteX5" fmla="*/ 1564691 w 1697426"/>
              <a:gd name="connsiteY5" fmla="*/ 1050392 h 1057649"/>
              <a:gd name="connsiteX6" fmla="*/ 121850 w 1697426"/>
              <a:gd name="connsiteY6" fmla="*/ 1057649 h 1057649"/>
              <a:gd name="connsiteX7" fmla="*/ 0 w 1697426"/>
              <a:gd name="connsiteY7" fmla="*/ 917656 h 1057649"/>
              <a:gd name="connsiteX8" fmla="*/ 0 w 1697426"/>
              <a:gd name="connsiteY8" fmla="*/ 129107 h 105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7426" h="1057649">
                <a:moveTo>
                  <a:pt x="0" y="129107"/>
                </a:moveTo>
                <a:cubicBezTo>
                  <a:pt x="0" y="31751"/>
                  <a:pt x="46265" y="0"/>
                  <a:pt x="143621" y="0"/>
                </a:cubicBezTo>
                <a:lnTo>
                  <a:pt x="1550176" y="3628"/>
                </a:lnTo>
                <a:cubicBezTo>
                  <a:pt x="1647532" y="3628"/>
                  <a:pt x="1690169" y="31750"/>
                  <a:pt x="1690169" y="129106"/>
                </a:cubicBezTo>
                <a:lnTo>
                  <a:pt x="1697426" y="906771"/>
                </a:lnTo>
                <a:cubicBezTo>
                  <a:pt x="1697426" y="1004127"/>
                  <a:pt x="1662047" y="1050392"/>
                  <a:pt x="1564691" y="1050392"/>
                </a:cubicBezTo>
                <a:lnTo>
                  <a:pt x="121850" y="1057649"/>
                </a:lnTo>
                <a:cubicBezTo>
                  <a:pt x="24494" y="1057649"/>
                  <a:pt x="0" y="1015012"/>
                  <a:pt x="0" y="917656"/>
                </a:cubicBezTo>
                <a:lnTo>
                  <a:pt x="0" y="129107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85013"/>
            <a:ext cx="7521575" cy="7772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705" y="5201947"/>
            <a:ext cx="1897625" cy="119964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6546" grpId="0" uiExpand="1" build="p"/>
      <p:bldP spid="17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A1F00414-D136-474B-BB09-95C93B329EFB}" type="slidenum">
              <a:rPr lang="en-US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6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9766" y="1150113"/>
            <a:ext cx="7026275" cy="2445703"/>
          </a:xfrm>
        </p:spPr>
        <p:txBody>
          <a:bodyPr/>
          <a:lstStyle/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WI Driver License Receipt</a:t>
            </a: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WI State-Issued ID Card Receipt</a:t>
            </a: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Certificate of Naturalization</a:t>
            </a: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Tribal ID Card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85013"/>
            <a:ext cx="7521575" cy="7772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Interstate" panose="02000503090000020004" pitchFamily="2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Interstate" panose="02000503090000020004" pitchFamily="2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Interstate" panose="02000503090000020004" pitchFamily="2" charset="0"/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56" y="4002511"/>
            <a:ext cx="2855351" cy="226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921" y="4070265"/>
            <a:ext cx="2782966" cy="213439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" name="Rounded Rectangle 17"/>
          <p:cNvSpPr/>
          <p:nvPr/>
        </p:nvSpPr>
        <p:spPr>
          <a:xfrm>
            <a:off x="6649944" y="4585447"/>
            <a:ext cx="2202880" cy="1463862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 build="p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9741</TotalTime>
  <Words>1079</Words>
  <Application>Microsoft Office PowerPoint</Application>
  <PresentationFormat>On-screen Show (4:3)</PresentationFormat>
  <Paragraphs>236</Paragraphs>
  <Slides>46</Slides>
  <Notes>42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Angles</vt:lpstr>
      <vt:lpstr>PowerPoint Presentation</vt:lpstr>
      <vt:lpstr>-PRESENTATION OUTLINE-</vt:lpstr>
      <vt:lpstr> VOTER ELIGIBILITY</vt:lpstr>
      <vt:lpstr>-VOTER ELIGIBILITY-</vt:lpstr>
      <vt:lpstr>-VOTER ELIGIBILITY-</vt:lpstr>
      <vt:lpstr> ACCEPTABLE PHOTO ID</vt:lpstr>
      <vt:lpstr>-ACCEPTABLE PHOTO ID-</vt:lpstr>
      <vt:lpstr>PowerPoint Presentation</vt:lpstr>
      <vt:lpstr>PowerPoint Presentation</vt:lpstr>
      <vt:lpstr>-ACCEPTABLE PHOTO ID-</vt:lpstr>
      <vt:lpstr>-ACCEPTABLE PHOTO ID-</vt:lpstr>
      <vt:lpstr>-ACCEPTABLE ID WITHOUT PHOTO-</vt:lpstr>
      <vt:lpstr>PowerPoint Presentation</vt:lpstr>
      <vt:lpstr>PowerPoint Presentation</vt:lpstr>
      <vt:lpstr>-ACCEPTABLE PHOTO ID-</vt:lpstr>
      <vt:lpstr>PowerPoint Presentation</vt:lpstr>
      <vt:lpstr> REGISTRATION &amp;  PROOF OF RESIDENCE</vt:lpstr>
      <vt:lpstr>-REGISTRATION &amp;        PROOF OF RESIDENCE-</vt:lpstr>
      <vt:lpstr>-REGISTRATION &amp;        PROOF OF RESIDENCE-</vt:lpstr>
      <vt:lpstr>-REGISTRATION &amp;        PROOF OF RESIDENCE-</vt:lpstr>
      <vt:lpstr>-REGISTRATION &amp;        PROOF OF RESIDENCE-</vt:lpstr>
      <vt:lpstr>-REGISTRATION &amp;        PROOF OF RESIDENCE-</vt:lpstr>
      <vt:lpstr>-REGISTRATION &amp;        PROOF OF RESIDENCE-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-ABSENTEE VOTING -  </vt:lpstr>
      <vt:lpstr>  ELECTION DAY VOTING</vt:lpstr>
      <vt:lpstr>-ELECTION DAY VOTING-</vt:lpstr>
      <vt:lpstr>-ELECTION DAY VOTING-</vt:lpstr>
      <vt:lpstr>-ELECTION DAY VOTING-</vt:lpstr>
      <vt:lpstr>-ELECTION DAY VOTING-</vt:lpstr>
      <vt:lpstr>PowerPoint Presentation</vt:lpstr>
      <vt:lpstr>HELP US SPREAD THE WORD</vt:lpstr>
      <vt:lpstr>-WEBSITE-</vt:lpstr>
      <vt:lpstr>-TV ADS-</vt:lpstr>
      <vt:lpstr>-POSTERS-</vt:lpstr>
      <vt:lpstr>PowerPoint Presentation</vt:lpstr>
      <vt:lpstr>THANK YOU!</vt:lpstr>
    </vt:vector>
  </TitlesOfParts>
  <Company>State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rossms</dc:creator>
  <cp:lastModifiedBy>Doffing, Christopher S</cp:lastModifiedBy>
  <cp:revision>278</cp:revision>
  <cp:lastPrinted>2012-01-05T19:44:21Z</cp:lastPrinted>
  <dcterms:created xsi:type="dcterms:W3CDTF">2012-01-20T20:51:52Z</dcterms:created>
  <dcterms:modified xsi:type="dcterms:W3CDTF">2015-04-29T16:57:43Z</dcterms:modified>
</cp:coreProperties>
</file>